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panose="00000500000000000000" pitchFamily="2"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0" d="100"/>
          <a:sy n="40" d="100"/>
        </p:scale>
        <p:origin x="34"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79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8406" y="641271"/>
            <a:ext cx="7519988" cy="4446984"/>
          </a:xfrm>
          <a:prstGeom prst="rect">
            <a:avLst/>
          </a:prstGeom>
          <a:noFill/>
          <a:ln/>
        </p:spPr>
        <p:txBody>
          <a:bodyPr wrap="square" lIns="0" tIns="0" rIns="0" bIns="0" rtlCol="0" anchor="t"/>
          <a:lstStyle/>
          <a:p>
            <a:pPr marL="0" indent="0">
              <a:lnSpc>
                <a:spcPts val="7000"/>
              </a:lnSpc>
              <a:buNone/>
            </a:pPr>
            <a:r>
              <a:rPr lang="en-US" sz="5600" b="1" dirty="0">
                <a:solidFill>
                  <a:srgbClr val="F0FCFF"/>
                </a:solidFill>
                <a:latin typeface="Spline Sans Bold" pitchFamily="34" charset="0"/>
                <a:ea typeface="Spline Sans Bold" pitchFamily="34" charset="-122"/>
                <a:cs typeface="Spline Sans Bold" pitchFamily="34" charset="-120"/>
              </a:rPr>
              <a:t>Mental Health Prediction in the Tech Industry Using Machine Learning Algorithms</a:t>
            </a:r>
            <a:endParaRPr lang="en-US" sz="5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0465" y="872014"/>
            <a:ext cx="5463183" cy="682943"/>
          </a:xfrm>
          <a:prstGeom prst="rect">
            <a:avLst/>
          </a:prstGeom>
          <a:noFill/>
          <a:ln/>
        </p:spPr>
        <p:txBody>
          <a:bodyPr wrap="none" lIns="0" tIns="0" rIns="0" bIns="0" rtlCol="0" anchor="t"/>
          <a:lstStyle/>
          <a:p>
            <a:pPr marL="0" indent="0">
              <a:lnSpc>
                <a:spcPts val="5350"/>
              </a:lnSpc>
              <a:buNone/>
            </a:pPr>
            <a:r>
              <a:rPr lang="en-US" sz="4300" b="1" dirty="0">
                <a:solidFill>
                  <a:srgbClr val="F0FCFF"/>
                </a:solidFill>
                <a:latin typeface="Spline Sans Bold" pitchFamily="34" charset="0"/>
                <a:ea typeface="Spline Sans Bold" pitchFamily="34" charset="-122"/>
                <a:cs typeface="Spline Sans Bold" pitchFamily="34" charset="-120"/>
              </a:rPr>
              <a:t>Final Thoughts</a:t>
            </a:r>
            <a:endParaRPr lang="en-US" sz="4300" dirty="0"/>
          </a:p>
        </p:txBody>
      </p:sp>
      <p:sp>
        <p:nvSpPr>
          <p:cNvPr id="4" name="Shape 1"/>
          <p:cNvSpPr/>
          <p:nvPr/>
        </p:nvSpPr>
        <p:spPr>
          <a:xfrm>
            <a:off x="860465" y="2200156"/>
            <a:ext cx="553045" cy="553045"/>
          </a:xfrm>
          <a:prstGeom prst="roundRect">
            <a:avLst>
              <a:gd name="adj" fmla="val 66680"/>
            </a:avLst>
          </a:prstGeom>
          <a:solidFill>
            <a:srgbClr val="0A081B"/>
          </a:solidFill>
          <a:ln w="30480">
            <a:solidFill>
              <a:srgbClr val="16FFBB"/>
            </a:solidFill>
            <a:prstDash val="solid"/>
          </a:ln>
        </p:spPr>
      </p:sp>
      <p:sp>
        <p:nvSpPr>
          <p:cNvPr id="5" name="Text 2"/>
          <p:cNvSpPr/>
          <p:nvPr/>
        </p:nvSpPr>
        <p:spPr>
          <a:xfrm>
            <a:off x="1066086" y="2312789"/>
            <a:ext cx="141803" cy="327779"/>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6" name="Text 3"/>
          <p:cNvSpPr/>
          <p:nvPr/>
        </p:nvSpPr>
        <p:spPr>
          <a:xfrm>
            <a:off x="1659255" y="2200156"/>
            <a:ext cx="2789873" cy="682704"/>
          </a:xfrm>
          <a:prstGeom prst="rect">
            <a:avLst/>
          </a:prstGeom>
          <a:noFill/>
          <a:ln/>
        </p:spPr>
        <p:txBody>
          <a:bodyPr wrap="square" lIns="0" tIns="0" rIns="0" bIns="0" rtlCol="0" anchor="t"/>
          <a:lstStyle/>
          <a:p>
            <a:pPr marL="0" indent="0">
              <a:lnSpc>
                <a:spcPts val="2650"/>
              </a:lnSpc>
              <a:buNone/>
            </a:pPr>
            <a:r>
              <a:rPr lang="en-US" sz="2150" b="1" dirty="0">
                <a:solidFill>
                  <a:srgbClr val="E0E4E6"/>
                </a:solidFill>
                <a:latin typeface="Spline Sans Bold" pitchFamily="34" charset="0"/>
                <a:ea typeface="Spline Sans Bold" pitchFamily="34" charset="-122"/>
                <a:cs typeface="Spline Sans Bold" pitchFamily="34" charset="-120"/>
              </a:rPr>
              <a:t>Potential for Early Intervention</a:t>
            </a:r>
            <a:endParaRPr lang="en-US" sz="2150" dirty="0"/>
          </a:p>
        </p:txBody>
      </p:sp>
      <p:sp>
        <p:nvSpPr>
          <p:cNvPr id="7" name="Text 4"/>
          <p:cNvSpPr/>
          <p:nvPr/>
        </p:nvSpPr>
        <p:spPr>
          <a:xfrm>
            <a:off x="1659255" y="3030260"/>
            <a:ext cx="2789873" cy="4327208"/>
          </a:xfrm>
          <a:prstGeom prst="rect">
            <a:avLst/>
          </a:prstGeom>
          <a:noFill/>
          <a:ln/>
        </p:spPr>
        <p:txBody>
          <a:bodyPr wrap="square" lIns="0" tIns="0" rIns="0" bIns="0" rtlCol="0" anchor="t"/>
          <a:lstStyle/>
          <a:p>
            <a:pPr marL="0" indent="0">
              <a:lnSpc>
                <a:spcPts val="3050"/>
              </a:lnSpc>
              <a:buNone/>
            </a:pPr>
            <a:r>
              <a:rPr lang="en-US" sz="1900" dirty="0">
                <a:solidFill>
                  <a:srgbClr val="E0E4E6"/>
                </a:solidFill>
                <a:latin typeface="Barlow" pitchFamily="34" charset="0"/>
                <a:ea typeface="Barlow" pitchFamily="34" charset="-122"/>
                <a:cs typeface="Barlow" pitchFamily="34" charset="-120"/>
              </a:rPr>
              <a:t>Machine learning holds significant potential for early detection and intervention of mental health issues in the tech industry. By leveraging data and predictive models, companies can proactively support the well-being of their employees.</a:t>
            </a:r>
            <a:endParaRPr lang="en-US" sz="1900" dirty="0"/>
          </a:p>
        </p:txBody>
      </p:sp>
      <p:sp>
        <p:nvSpPr>
          <p:cNvPr id="8" name="Shape 5"/>
          <p:cNvSpPr/>
          <p:nvPr/>
        </p:nvSpPr>
        <p:spPr>
          <a:xfrm>
            <a:off x="4694873" y="2200156"/>
            <a:ext cx="553045" cy="553045"/>
          </a:xfrm>
          <a:prstGeom prst="roundRect">
            <a:avLst>
              <a:gd name="adj" fmla="val 66680"/>
            </a:avLst>
          </a:prstGeom>
          <a:solidFill>
            <a:srgbClr val="0A081B"/>
          </a:solidFill>
          <a:ln w="30480">
            <a:solidFill>
              <a:srgbClr val="29DDDA"/>
            </a:solidFill>
            <a:prstDash val="solid"/>
          </a:ln>
        </p:spPr>
      </p:sp>
      <p:sp>
        <p:nvSpPr>
          <p:cNvPr id="9" name="Text 6"/>
          <p:cNvSpPr/>
          <p:nvPr/>
        </p:nvSpPr>
        <p:spPr>
          <a:xfrm>
            <a:off x="4880253" y="2312789"/>
            <a:ext cx="182285" cy="327779"/>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0" name="Text 7"/>
          <p:cNvSpPr/>
          <p:nvPr/>
        </p:nvSpPr>
        <p:spPr>
          <a:xfrm>
            <a:off x="5493663" y="2200156"/>
            <a:ext cx="2789873" cy="682704"/>
          </a:xfrm>
          <a:prstGeom prst="rect">
            <a:avLst/>
          </a:prstGeom>
          <a:noFill/>
          <a:ln/>
        </p:spPr>
        <p:txBody>
          <a:bodyPr wrap="square" lIns="0" tIns="0" rIns="0" bIns="0" rtlCol="0" anchor="t"/>
          <a:lstStyle/>
          <a:p>
            <a:pPr marL="0" indent="0">
              <a:lnSpc>
                <a:spcPts val="2650"/>
              </a:lnSpc>
              <a:buNone/>
            </a:pPr>
            <a:r>
              <a:rPr lang="en-US" sz="2150" b="1" dirty="0">
                <a:solidFill>
                  <a:srgbClr val="E0E4E6"/>
                </a:solidFill>
                <a:latin typeface="Spline Sans Bold" pitchFamily="34" charset="0"/>
                <a:ea typeface="Spline Sans Bold" pitchFamily="34" charset="-122"/>
                <a:cs typeface="Spline Sans Bold" pitchFamily="34" charset="-120"/>
              </a:rPr>
              <a:t>Data-Driven Approach</a:t>
            </a:r>
            <a:endParaRPr lang="en-US" sz="2150" dirty="0"/>
          </a:p>
        </p:txBody>
      </p:sp>
      <p:sp>
        <p:nvSpPr>
          <p:cNvPr id="11" name="Text 8"/>
          <p:cNvSpPr/>
          <p:nvPr/>
        </p:nvSpPr>
        <p:spPr>
          <a:xfrm>
            <a:off x="5493663" y="3030260"/>
            <a:ext cx="2789873" cy="4327208"/>
          </a:xfrm>
          <a:prstGeom prst="rect">
            <a:avLst/>
          </a:prstGeom>
          <a:noFill/>
          <a:ln/>
        </p:spPr>
        <p:txBody>
          <a:bodyPr wrap="square" lIns="0" tIns="0" rIns="0" bIns="0" rtlCol="0" anchor="t"/>
          <a:lstStyle/>
          <a:p>
            <a:pPr marL="0" indent="0">
              <a:lnSpc>
                <a:spcPts val="3050"/>
              </a:lnSpc>
              <a:buNone/>
            </a:pPr>
            <a:r>
              <a:rPr lang="en-US" sz="1900" dirty="0">
                <a:solidFill>
                  <a:srgbClr val="E0E4E6"/>
                </a:solidFill>
                <a:latin typeface="Barlow" pitchFamily="34" charset="0"/>
                <a:ea typeface="Barlow" pitchFamily="34" charset="-122"/>
                <a:cs typeface="Barlow" pitchFamily="34" charset="-120"/>
              </a:rPr>
              <a:t>Predictive modeling provides a data-driven approach to mental health interventions, allowing companies to identify high-risk individuals and implement tailored support programs. This approach can improve the overall well-being of tech professionals.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2483" y="1019294"/>
            <a:ext cx="5380196" cy="644843"/>
          </a:xfrm>
          <a:prstGeom prst="rect">
            <a:avLst/>
          </a:prstGeom>
          <a:noFill/>
          <a:ln/>
        </p:spPr>
        <p:txBody>
          <a:bodyPr wrap="none" lIns="0" tIns="0" rIns="0" bIns="0" rtlCol="0" anchor="t"/>
          <a:lstStyle/>
          <a:p>
            <a:pPr marL="0" indent="0">
              <a:lnSpc>
                <a:spcPts val="5050"/>
              </a:lnSpc>
              <a:buNone/>
            </a:pPr>
            <a:r>
              <a:rPr lang="en-US" sz="4050" b="1" dirty="0">
                <a:solidFill>
                  <a:srgbClr val="F0FCFF"/>
                </a:solidFill>
                <a:latin typeface="Spline Sans Bold" pitchFamily="34" charset="0"/>
                <a:ea typeface="Spline Sans Bold" pitchFamily="34" charset="-122"/>
                <a:cs typeface="Spline Sans Bold" pitchFamily="34" charset="-120"/>
              </a:rPr>
              <a:t>Team Representatives</a:t>
            </a:r>
            <a:endParaRPr lang="en-US" sz="4050" dirty="0"/>
          </a:p>
        </p:txBody>
      </p:sp>
      <p:sp>
        <p:nvSpPr>
          <p:cNvPr id="4" name="Shape 1"/>
          <p:cNvSpPr/>
          <p:nvPr/>
        </p:nvSpPr>
        <p:spPr>
          <a:xfrm>
            <a:off x="812483" y="2012275"/>
            <a:ext cx="7519035" cy="5198031"/>
          </a:xfrm>
          <a:prstGeom prst="roundRect">
            <a:avLst>
              <a:gd name="adj" fmla="val 6699"/>
            </a:avLst>
          </a:prstGeom>
          <a:noFill/>
          <a:ln w="7620">
            <a:solidFill>
              <a:srgbClr val="FFFFFF">
                <a:alpha val="24000"/>
              </a:srgbClr>
            </a:solidFill>
            <a:prstDash val="solid"/>
          </a:ln>
        </p:spPr>
      </p:sp>
      <p:sp>
        <p:nvSpPr>
          <p:cNvPr id="5" name="Shape 2"/>
          <p:cNvSpPr/>
          <p:nvPr/>
        </p:nvSpPr>
        <p:spPr>
          <a:xfrm>
            <a:off x="820103" y="2019895"/>
            <a:ext cx="7503795" cy="665083"/>
          </a:xfrm>
          <a:prstGeom prst="rect">
            <a:avLst/>
          </a:prstGeom>
          <a:solidFill>
            <a:srgbClr val="FFFFFF">
              <a:alpha val="4000"/>
            </a:srgbClr>
          </a:solidFill>
          <a:ln/>
        </p:spPr>
      </p:sp>
      <p:sp>
        <p:nvSpPr>
          <p:cNvPr id="6" name="Text 3"/>
          <p:cNvSpPr/>
          <p:nvPr/>
        </p:nvSpPr>
        <p:spPr>
          <a:xfrm>
            <a:off x="1052155" y="2166699"/>
            <a:ext cx="140803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Name</a:t>
            </a:r>
            <a:endParaRPr lang="en-US" sz="1800" dirty="0"/>
          </a:p>
        </p:txBody>
      </p:sp>
      <p:sp>
        <p:nvSpPr>
          <p:cNvPr id="7" name="Text 4"/>
          <p:cNvSpPr/>
          <p:nvPr/>
        </p:nvSpPr>
        <p:spPr>
          <a:xfrm>
            <a:off x="2931914" y="2166699"/>
            <a:ext cx="140422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Roll No.</a:t>
            </a:r>
            <a:endParaRPr lang="en-US" sz="1800" dirty="0"/>
          </a:p>
        </p:txBody>
      </p:sp>
      <p:sp>
        <p:nvSpPr>
          <p:cNvPr id="8" name="Text 5"/>
          <p:cNvSpPr/>
          <p:nvPr/>
        </p:nvSpPr>
        <p:spPr>
          <a:xfrm>
            <a:off x="4807863" y="2166699"/>
            <a:ext cx="140422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PRN</a:t>
            </a:r>
            <a:endParaRPr lang="en-US" sz="1800" dirty="0"/>
          </a:p>
        </p:txBody>
      </p:sp>
      <p:sp>
        <p:nvSpPr>
          <p:cNvPr id="9" name="Text 6"/>
          <p:cNvSpPr/>
          <p:nvPr/>
        </p:nvSpPr>
        <p:spPr>
          <a:xfrm>
            <a:off x="6683812" y="2166699"/>
            <a:ext cx="140803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E-mail ID</a:t>
            </a:r>
            <a:endParaRPr lang="en-US" sz="1800" dirty="0"/>
          </a:p>
        </p:txBody>
      </p:sp>
      <p:sp>
        <p:nvSpPr>
          <p:cNvPr id="10" name="Shape 7"/>
          <p:cNvSpPr/>
          <p:nvPr/>
        </p:nvSpPr>
        <p:spPr>
          <a:xfrm>
            <a:off x="820103" y="2684978"/>
            <a:ext cx="7503795" cy="1036558"/>
          </a:xfrm>
          <a:prstGeom prst="rect">
            <a:avLst/>
          </a:prstGeom>
          <a:solidFill>
            <a:srgbClr val="000000">
              <a:alpha val="4000"/>
            </a:srgbClr>
          </a:solidFill>
          <a:ln/>
        </p:spPr>
      </p:sp>
      <p:sp>
        <p:nvSpPr>
          <p:cNvPr id="11" name="Text 8"/>
          <p:cNvSpPr/>
          <p:nvPr/>
        </p:nvSpPr>
        <p:spPr>
          <a:xfrm>
            <a:off x="1052155" y="2831783"/>
            <a:ext cx="1408033" cy="742950"/>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Jigar Prajapati</a:t>
            </a:r>
            <a:endParaRPr lang="en-US" sz="1800" dirty="0"/>
          </a:p>
        </p:txBody>
      </p:sp>
      <p:sp>
        <p:nvSpPr>
          <p:cNvPr id="12" name="Text 9"/>
          <p:cNvSpPr/>
          <p:nvPr/>
        </p:nvSpPr>
        <p:spPr>
          <a:xfrm>
            <a:off x="2931914" y="2831783"/>
            <a:ext cx="140422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324056</a:t>
            </a:r>
            <a:endParaRPr lang="en-US" sz="1800" dirty="0"/>
          </a:p>
        </p:txBody>
      </p:sp>
      <p:sp>
        <p:nvSpPr>
          <p:cNvPr id="13" name="Text 10"/>
          <p:cNvSpPr/>
          <p:nvPr/>
        </p:nvSpPr>
        <p:spPr>
          <a:xfrm>
            <a:off x="4807863" y="2831783"/>
            <a:ext cx="140422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22210075</a:t>
            </a:r>
            <a:endParaRPr lang="en-US" sz="1800" dirty="0"/>
          </a:p>
        </p:txBody>
      </p:sp>
      <p:sp>
        <p:nvSpPr>
          <p:cNvPr id="14" name="Text 11"/>
          <p:cNvSpPr/>
          <p:nvPr/>
        </p:nvSpPr>
        <p:spPr>
          <a:xfrm>
            <a:off x="6683812" y="2831783"/>
            <a:ext cx="1408033" cy="742950"/>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jigar.22210075@viit.ac.in</a:t>
            </a:r>
            <a:endParaRPr lang="en-US" sz="1800" dirty="0"/>
          </a:p>
        </p:txBody>
      </p:sp>
      <p:sp>
        <p:nvSpPr>
          <p:cNvPr id="15" name="Shape 12"/>
          <p:cNvSpPr/>
          <p:nvPr/>
        </p:nvSpPr>
        <p:spPr>
          <a:xfrm>
            <a:off x="820103" y="3721537"/>
            <a:ext cx="7503795" cy="1036558"/>
          </a:xfrm>
          <a:prstGeom prst="rect">
            <a:avLst/>
          </a:prstGeom>
          <a:solidFill>
            <a:srgbClr val="FFFFFF">
              <a:alpha val="4000"/>
            </a:srgbClr>
          </a:solidFill>
          <a:ln/>
        </p:spPr>
      </p:sp>
      <p:sp>
        <p:nvSpPr>
          <p:cNvPr id="16" name="Text 13"/>
          <p:cNvSpPr/>
          <p:nvPr/>
        </p:nvSpPr>
        <p:spPr>
          <a:xfrm>
            <a:off x="1052155" y="3868341"/>
            <a:ext cx="140803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Rabi Rouniyar</a:t>
            </a:r>
            <a:endParaRPr lang="en-US" sz="1800" dirty="0"/>
          </a:p>
        </p:txBody>
      </p:sp>
      <p:sp>
        <p:nvSpPr>
          <p:cNvPr id="17" name="Text 14"/>
          <p:cNvSpPr/>
          <p:nvPr/>
        </p:nvSpPr>
        <p:spPr>
          <a:xfrm>
            <a:off x="2931914" y="3868341"/>
            <a:ext cx="140422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324058</a:t>
            </a:r>
            <a:endParaRPr lang="en-US" sz="1800" dirty="0"/>
          </a:p>
        </p:txBody>
      </p:sp>
      <p:sp>
        <p:nvSpPr>
          <p:cNvPr id="18" name="Text 15"/>
          <p:cNvSpPr/>
          <p:nvPr/>
        </p:nvSpPr>
        <p:spPr>
          <a:xfrm>
            <a:off x="4807863" y="3868341"/>
            <a:ext cx="140422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22211629</a:t>
            </a:r>
            <a:endParaRPr lang="en-US" sz="1800" dirty="0"/>
          </a:p>
        </p:txBody>
      </p:sp>
      <p:sp>
        <p:nvSpPr>
          <p:cNvPr id="19" name="Text 16"/>
          <p:cNvSpPr/>
          <p:nvPr/>
        </p:nvSpPr>
        <p:spPr>
          <a:xfrm>
            <a:off x="6683812" y="3868341"/>
            <a:ext cx="1408033" cy="742950"/>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rabi.22211629@viit.ac.in</a:t>
            </a:r>
            <a:endParaRPr lang="en-US" sz="1800" dirty="0"/>
          </a:p>
        </p:txBody>
      </p:sp>
      <p:sp>
        <p:nvSpPr>
          <p:cNvPr id="20" name="Shape 17"/>
          <p:cNvSpPr/>
          <p:nvPr/>
        </p:nvSpPr>
        <p:spPr>
          <a:xfrm>
            <a:off x="820103" y="4758095"/>
            <a:ext cx="7503795" cy="1408033"/>
          </a:xfrm>
          <a:prstGeom prst="rect">
            <a:avLst/>
          </a:prstGeom>
          <a:solidFill>
            <a:srgbClr val="000000">
              <a:alpha val="4000"/>
            </a:srgbClr>
          </a:solidFill>
          <a:ln/>
        </p:spPr>
      </p:sp>
      <p:sp>
        <p:nvSpPr>
          <p:cNvPr id="21" name="Text 18"/>
          <p:cNvSpPr/>
          <p:nvPr/>
        </p:nvSpPr>
        <p:spPr>
          <a:xfrm>
            <a:off x="1052155" y="4904899"/>
            <a:ext cx="1408033" cy="742950"/>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Vaishnavi Shinde</a:t>
            </a:r>
            <a:endParaRPr lang="en-US" sz="1800" dirty="0"/>
          </a:p>
        </p:txBody>
      </p:sp>
      <p:sp>
        <p:nvSpPr>
          <p:cNvPr id="22" name="Text 19"/>
          <p:cNvSpPr/>
          <p:nvPr/>
        </p:nvSpPr>
        <p:spPr>
          <a:xfrm>
            <a:off x="2931914" y="4904899"/>
            <a:ext cx="140422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324069</a:t>
            </a:r>
            <a:endParaRPr lang="en-US" sz="1800" dirty="0"/>
          </a:p>
        </p:txBody>
      </p:sp>
      <p:sp>
        <p:nvSpPr>
          <p:cNvPr id="23" name="Text 20"/>
          <p:cNvSpPr/>
          <p:nvPr/>
        </p:nvSpPr>
        <p:spPr>
          <a:xfrm>
            <a:off x="4807863" y="4904899"/>
            <a:ext cx="140422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22210011</a:t>
            </a:r>
            <a:endParaRPr lang="en-US" sz="1800" dirty="0"/>
          </a:p>
        </p:txBody>
      </p:sp>
      <p:sp>
        <p:nvSpPr>
          <p:cNvPr id="24" name="Text 21"/>
          <p:cNvSpPr/>
          <p:nvPr/>
        </p:nvSpPr>
        <p:spPr>
          <a:xfrm>
            <a:off x="6683812" y="4904899"/>
            <a:ext cx="1408033" cy="1114425"/>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vaishnavi.22210011@viit.ac.in</a:t>
            </a:r>
            <a:endParaRPr lang="en-US" sz="1800" dirty="0"/>
          </a:p>
        </p:txBody>
      </p:sp>
      <p:sp>
        <p:nvSpPr>
          <p:cNvPr id="25" name="Shape 22"/>
          <p:cNvSpPr/>
          <p:nvPr/>
        </p:nvSpPr>
        <p:spPr>
          <a:xfrm>
            <a:off x="820103" y="6166128"/>
            <a:ext cx="7503795" cy="1036558"/>
          </a:xfrm>
          <a:prstGeom prst="rect">
            <a:avLst/>
          </a:prstGeom>
          <a:solidFill>
            <a:srgbClr val="FFFFFF">
              <a:alpha val="4000"/>
            </a:srgbClr>
          </a:solidFill>
          <a:ln/>
        </p:spPr>
      </p:sp>
      <p:sp>
        <p:nvSpPr>
          <p:cNvPr id="26" name="Text 23"/>
          <p:cNvSpPr/>
          <p:nvPr/>
        </p:nvSpPr>
        <p:spPr>
          <a:xfrm>
            <a:off x="1052155" y="6312932"/>
            <a:ext cx="1408033" cy="742950"/>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Vansh Walkare</a:t>
            </a:r>
            <a:endParaRPr lang="en-US" sz="1800" dirty="0"/>
          </a:p>
        </p:txBody>
      </p:sp>
      <p:sp>
        <p:nvSpPr>
          <p:cNvPr id="27" name="Text 24"/>
          <p:cNvSpPr/>
          <p:nvPr/>
        </p:nvSpPr>
        <p:spPr>
          <a:xfrm>
            <a:off x="2931914" y="6312932"/>
            <a:ext cx="140422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324076</a:t>
            </a:r>
            <a:endParaRPr lang="en-US" sz="1800" dirty="0"/>
          </a:p>
        </p:txBody>
      </p:sp>
      <p:sp>
        <p:nvSpPr>
          <p:cNvPr id="28" name="Text 25"/>
          <p:cNvSpPr/>
          <p:nvPr/>
        </p:nvSpPr>
        <p:spPr>
          <a:xfrm>
            <a:off x="4807863" y="6312932"/>
            <a:ext cx="1404223" cy="371475"/>
          </a:xfrm>
          <a:prstGeom prst="rect">
            <a:avLst/>
          </a:prstGeom>
          <a:noFill/>
          <a:ln/>
        </p:spPr>
        <p:txBody>
          <a:bodyPr wrap="non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22210123</a:t>
            </a:r>
            <a:endParaRPr lang="en-US" sz="1800" dirty="0"/>
          </a:p>
        </p:txBody>
      </p:sp>
      <p:sp>
        <p:nvSpPr>
          <p:cNvPr id="29" name="Text 26"/>
          <p:cNvSpPr/>
          <p:nvPr/>
        </p:nvSpPr>
        <p:spPr>
          <a:xfrm>
            <a:off x="6683812" y="6312932"/>
            <a:ext cx="1408033" cy="742950"/>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vansh.22210123@viit.ac.in</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3908"/>
          </a:xfrm>
          <a:prstGeom prst="rect">
            <a:avLst/>
          </a:prstGeom>
        </p:spPr>
      </p:pic>
      <p:sp>
        <p:nvSpPr>
          <p:cNvPr id="3" name="Text 0"/>
          <p:cNvSpPr/>
          <p:nvPr/>
        </p:nvSpPr>
        <p:spPr>
          <a:xfrm>
            <a:off x="754261" y="3458528"/>
            <a:ext cx="4789170" cy="598527"/>
          </a:xfrm>
          <a:prstGeom prst="rect">
            <a:avLst/>
          </a:prstGeom>
          <a:noFill/>
          <a:ln/>
        </p:spPr>
        <p:txBody>
          <a:bodyPr wrap="none" lIns="0" tIns="0" rIns="0" bIns="0" rtlCol="0" anchor="t"/>
          <a:lstStyle/>
          <a:p>
            <a:pPr marL="0" indent="0">
              <a:lnSpc>
                <a:spcPts val="4700"/>
              </a:lnSpc>
              <a:buNone/>
            </a:pPr>
            <a:r>
              <a:rPr lang="en-US" sz="3750" b="1" dirty="0">
                <a:solidFill>
                  <a:srgbClr val="F0FCFF"/>
                </a:solidFill>
                <a:latin typeface="Spline Sans Bold" pitchFamily="34" charset="0"/>
                <a:ea typeface="Spline Sans Bold" pitchFamily="34" charset="-122"/>
                <a:cs typeface="Spline Sans Bold" pitchFamily="34" charset="-120"/>
              </a:rPr>
              <a:t>Introduction</a:t>
            </a:r>
            <a:endParaRPr lang="en-US" sz="3750" dirty="0"/>
          </a:p>
        </p:txBody>
      </p:sp>
      <p:sp>
        <p:nvSpPr>
          <p:cNvPr id="4" name="Shape 1"/>
          <p:cNvSpPr/>
          <p:nvPr/>
        </p:nvSpPr>
        <p:spPr>
          <a:xfrm>
            <a:off x="754261" y="4622721"/>
            <a:ext cx="484823" cy="484823"/>
          </a:xfrm>
          <a:prstGeom prst="roundRect">
            <a:avLst>
              <a:gd name="adj" fmla="val 66679"/>
            </a:avLst>
          </a:prstGeom>
          <a:solidFill>
            <a:srgbClr val="0A081B"/>
          </a:solidFill>
          <a:ln w="22860">
            <a:solidFill>
              <a:srgbClr val="16FFBB"/>
            </a:solidFill>
            <a:prstDash val="solid"/>
          </a:ln>
        </p:spPr>
      </p:sp>
      <p:sp>
        <p:nvSpPr>
          <p:cNvPr id="5" name="Text 2"/>
          <p:cNvSpPr/>
          <p:nvPr/>
        </p:nvSpPr>
        <p:spPr>
          <a:xfrm>
            <a:off x="934522" y="4721423"/>
            <a:ext cx="124301" cy="287298"/>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1</a:t>
            </a:r>
            <a:endParaRPr lang="en-US" sz="2250" dirty="0"/>
          </a:p>
        </p:txBody>
      </p:sp>
      <p:sp>
        <p:nvSpPr>
          <p:cNvPr id="6" name="Text 3"/>
          <p:cNvSpPr/>
          <p:nvPr/>
        </p:nvSpPr>
        <p:spPr>
          <a:xfrm>
            <a:off x="1454587" y="4622721"/>
            <a:ext cx="2423517" cy="299204"/>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Tech Industry Growth</a:t>
            </a:r>
            <a:endParaRPr lang="en-US" sz="1850" dirty="0"/>
          </a:p>
        </p:txBody>
      </p:sp>
      <p:sp>
        <p:nvSpPr>
          <p:cNvPr id="7" name="Text 4"/>
          <p:cNvSpPr/>
          <p:nvPr/>
        </p:nvSpPr>
        <p:spPr>
          <a:xfrm>
            <a:off x="1454587" y="5051227"/>
            <a:ext cx="3529965" cy="2068830"/>
          </a:xfrm>
          <a:prstGeom prst="rect">
            <a:avLst/>
          </a:prstGeom>
          <a:noFill/>
          <a:ln/>
        </p:spPr>
        <p:txBody>
          <a:bodyPr wrap="square" lIns="0" tIns="0" rIns="0" bIns="0" rtlCol="0" anchor="t"/>
          <a:lstStyle/>
          <a:p>
            <a:pPr marL="0" indent="0">
              <a:lnSpc>
                <a:spcPts val="2700"/>
              </a:lnSpc>
              <a:buNone/>
            </a:pPr>
            <a:r>
              <a:rPr lang="en-US" sz="1650" dirty="0">
                <a:solidFill>
                  <a:srgbClr val="E0E4E6"/>
                </a:solidFill>
                <a:latin typeface="Barlow" pitchFamily="34" charset="0"/>
                <a:ea typeface="Barlow" pitchFamily="34" charset="-122"/>
                <a:cs typeface="Barlow" pitchFamily="34" charset="-120"/>
              </a:rPr>
              <a:t>The tech sector is experiencing significant growth, with increasing demand for skilled professionals. This expansion presents both opportunities and challenges for the workforce.</a:t>
            </a:r>
            <a:endParaRPr lang="en-US" sz="1650" dirty="0"/>
          </a:p>
        </p:txBody>
      </p:sp>
      <p:sp>
        <p:nvSpPr>
          <p:cNvPr id="8" name="Shape 5"/>
          <p:cNvSpPr/>
          <p:nvPr/>
        </p:nvSpPr>
        <p:spPr>
          <a:xfrm>
            <a:off x="5200055" y="4622721"/>
            <a:ext cx="484823" cy="484823"/>
          </a:xfrm>
          <a:prstGeom prst="roundRect">
            <a:avLst>
              <a:gd name="adj" fmla="val 66679"/>
            </a:avLst>
          </a:prstGeom>
          <a:solidFill>
            <a:srgbClr val="0A081B"/>
          </a:solidFill>
          <a:ln w="22860">
            <a:solidFill>
              <a:srgbClr val="29DDDA"/>
            </a:solidFill>
            <a:prstDash val="solid"/>
          </a:ln>
        </p:spPr>
      </p:sp>
      <p:sp>
        <p:nvSpPr>
          <p:cNvPr id="9" name="Text 6"/>
          <p:cNvSpPr/>
          <p:nvPr/>
        </p:nvSpPr>
        <p:spPr>
          <a:xfrm>
            <a:off x="5362575" y="4721423"/>
            <a:ext cx="159782" cy="287298"/>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2</a:t>
            </a:r>
            <a:endParaRPr lang="en-US" sz="2250" dirty="0"/>
          </a:p>
        </p:txBody>
      </p:sp>
      <p:sp>
        <p:nvSpPr>
          <p:cNvPr id="10" name="Text 7"/>
          <p:cNvSpPr/>
          <p:nvPr/>
        </p:nvSpPr>
        <p:spPr>
          <a:xfrm>
            <a:off x="5900380" y="4622721"/>
            <a:ext cx="2699028" cy="299204"/>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Mental Health Concerns</a:t>
            </a:r>
            <a:endParaRPr lang="en-US" sz="1850" dirty="0"/>
          </a:p>
        </p:txBody>
      </p:sp>
      <p:sp>
        <p:nvSpPr>
          <p:cNvPr id="11" name="Text 8"/>
          <p:cNvSpPr/>
          <p:nvPr/>
        </p:nvSpPr>
        <p:spPr>
          <a:xfrm>
            <a:off x="5900380" y="5051227"/>
            <a:ext cx="3529965" cy="2413635"/>
          </a:xfrm>
          <a:prstGeom prst="rect">
            <a:avLst/>
          </a:prstGeom>
          <a:noFill/>
          <a:ln/>
        </p:spPr>
        <p:txBody>
          <a:bodyPr wrap="square" lIns="0" tIns="0" rIns="0" bIns="0" rtlCol="0" anchor="t"/>
          <a:lstStyle/>
          <a:p>
            <a:pPr marL="0" indent="0">
              <a:lnSpc>
                <a:spcPts val="2700"/>
              </a:lnSpc>
              <a:buNone/>
            </a:pPr>
            <a:r>
              <a:rPr lang="en-US" sz="1650" dirty="0">
                <a:solidFill>
                  <a:srgbClr val="E0E4E6"/>
                </a:solidFill>
                <a:latin typeface="Barlow" pitchFamily="34" charset="0"/>
                <a:ea typeface="Barlow" pitchFamily="34" charset="-122"/>
                <a:cs typeface="Barlow" pitchFamily="34" charset="-120"/>
              </a:rPr>
              <a:t>Mental health disorders are becoming increasingly prevalent among tech employees. Factors such as demanding work environments, extended hours, and pressure to innovate contribute to psychological strain.</a:t>
            </a:r>
            <a:endParaRPr lang="en-US" sz="1650" dirty="0"/>
          </a:p>
        </p:txBody>
      </p:sp>
      <p:sp>
        <p:nvSpPr>
          <p:cNvPr id="12" name="Shape 9"/>
          <p:cNvSpPr/>
          <p:nvPr/>
        </p:nvSpPr>
        <p:spPr>
          <a:xfrm>
            <a:off x="9645848" y="4622721"/>
            <a:ext cx="484823" cy="484823"/>
          </a:xfrm>
          <a:prstGeom prst="roundRect">
            <a:avLst>
              <a:gd name="adj" fmla="val 66679"/>
            </a:avLst>
          </a:prstGeom>
          <a:solidFill>
            <a:srgbClr val="0A081B"/>
          </a:solidFill>
          <a:ln w="22860">
            <a:solidFill>
              <a:srgbClr val="37A7E7"/>
            </a:solidFill>
            <a:prstDash val="solid"/>
          </a:ln>
        </p:spPr>
      </p:sp>
      <p:sp>
        <p:nvSpPr>
          <p:cNvPr id="13" name="Text 10"/>
          <p:cNvSpPr/>
          <p:nvPr/>
        </p:nvSpPr>
        <p:spPr>
          <a:xfrm>
            <a:off x="9804083" y="4721423"/>
            <a:ext cx="168235" cy="287298"/>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3</a:t>
            </a:r>
            <a:endParaRPr lang="en-US" sz="2250" dirty="0"/>
          </a:p>
        </p:txBody>
      </p:sp>
      <p:sp>
        <p:nvSpPr>
          <p:cNvPr id="14" name="Text 11"/>
          <p:cNvSpPr/>
          <p:nvPr/>
        </p:nvSpPr>
        <p:spPr>
          <a:xfrm>
            <a:off x="10346174" y="4622721"/>
            <a:ext cx="3068955" cy="299204"/>
          </a:xfrm>
          <a:prstGeom prst="rect">
            <a:avLst/>
          </a:prstGeom>
          <a:noFill/>
          <a:ln/>
        </p:spPr>
        <p:txBody>
          <a:bodyPr wrap="none" lIns="0" tIns="0" rIns="0" bIns="0" rtlCol="0" anchor="t"/>
          <a:lstStyle/>
          <a:p>
            <a:pPr marL="0" indent="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Machine Learning Potential</a:t>
            </a:r>
            <a:endParaRPr lang="en-US" sz="1850" dirty="0"/>
          </a:p>
        </p:txBody>
      </p:sp>
      <p:sp>
        <p:nvSpPr>
          <p:cNvPr id="15" name="Text 12"/>
          <p:cNvSpPr/>
          <p:nvPr/>
        </p:nvSpPr>
        <p:spPr>
          <a:xfrm>
            <a:off x="10346174" y="5051227"/>
            <a:ext cx="3529965" cy="2413635"/>
          </a:xfrm>
          <a:prstGeom prst="rect">
            <a:avLst/>
          </a:prstGeom>
          <a:noFill/>
          <a:ln/>
        </p:spPr>
        <p:txBody>
          <a:bodyPr wrap="square" lIns="0" tIns="0" rIns="0" bIns="0" rtlCol="0" anchor="t"/>
          <a:lstStyle/>
          <a:p>
            <a:pPr marL="0" indent="0">
              <a:lnSpc>
                <a:spcPts val="2700"/>
              </a:lnSpc>
              <a:buNone/>
            </a:pPr>
            <a:r>
              <a:rPr lang="en-US" sz="1650" dirty="0">
                <a:solidFill>
                  <a:srgbClr val="E0E4E6"/>
                </a:solidFill>
                <a:latin typeface="Barlow" pitchFamily="34" charset="0"/>
                <a:ea typeface="Barlow" pitchFamily="34" charset="-122"/>
                <a:cs typeface="Barlow" pitchFamily="34" charset="-120"/>
              </a:rPr>
              <a:t>Advancements in machine learning have the potential to address complex issues in various sectors, including healthcare. ML algorithms offer promising approaches to predicting and addressing mental health challenges in the tech industry.</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2029301"/>
            <a:ext cx="8771096" cy="699254"/>
          </a:xfrm>
          <a:prstGeom prst="rect">
            <a:avLst/>
          </a:prstGeom>
          <a:noFill/>
          <a:ln/>
        </p:spPr>
        <p:txBody>
          <a:bodyPr wrap="none" lIns="0" tIns="0" rIns="0" bIns="0" rtlCol="0" anchor="t"/>
          <a:lstStyle/>
          <a:p>
            <a:pPr marL="0" indent="0">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Data Sources and Pre-processing</a:t>
            </a:r>
            <a:endParaRPr lang="en-US" sz="4400" dirty="0"/>
          </a:p>
        </p:txBody>
      </p:sp>
      <p:sp>
        <p:nvSpPr>
          <p:cNvPr id="3" name="Text 1"/>
          <p:cNvSpPr/>
          <p:nvPr/>
        </p:nvSpPr>
        <p:spPr>
          <a:xfrm>
            <a:off x="881063" y="3357801"/>
            <a:ext cx="2797373" cy="349687"/>
          </a:xfrm>
          <a:prstGeom prst="rect">
            <a:avLst/>
          </a:prstGeom>
          <a:noFill/>
          <a:ln/>
        </p:spPr>
        <p:txBody>
          <a:bodyPr wrap="none" lIns="0" tIns="0" rIns="0" bIns="0" rtlCol="0" anchor="t"/>
          <a:lstStyle/>
          <a:p>
            <a:pPr marL="0" indent="0">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Open Sourcing Mental Illness  (OSMI )Survey Dataset</a:t>
            </a:r>
            <a:endParaRPr lang="en-US" sz="2200" dirty="0"/>
          </a:p>
        </p:txBody>
      </p:sp>
      <p:sp>
        <p:nvSpPr>
          <p:cNvPr id="4" name="Text 2"/>
          <p:cNvSpPr/>
          <p:nvPr/>
        </p:nvSpPr>
        <p:spPr>
          <a:xfrm>
            <a:off x="881063" y="3959185"/>
            <a:ext cx="6127075" cy="2014538"/>
          </a:xfrm>
          <a:prstGeom prst="rect">
            <a:avLst/>
          </a:prstGeom>
          <a:noFill/>
          <a:ln/>
        </p:spPr>
        <p:txBody>
          <a:bodyPr wrap="square" lIns="0" tIns="0" rIns="0" bIns="0" rtlCol="0" anchor="t"/>
          <a:lstStyle/>
          <a:p>
            <a:pPr marL="0" indent="0">
              <a:lnSpc>
                <a:spcPts val="3150"/>
              </a:lnSpc>
              <a:buNone/>
            </a:pPr>
            <a:r>
              <a:rPr lang="en-US" sz="1950" dirty="0">
                <a:solidFill>
                  <a:srgbClr val="E0E4E6"/>
                </a:solidFill>
                <a:latin typeface="Barlow" pitchFamily="34" charset="0"/>
                <a:ea typeface="Barlow" pitchFamily="34" charset="-122"/>
                <a:cs typeface="Barlow" pitchFamily="34" charset="-120"/>
              </a:rPr>
              <a:t>The OSMI survey dataset is a valuable resource for analyzing mental health trends in the tech industry. It collects data from tech professionals across the globe and includes various demographics, work factors, and mental health indicators.</a:t>
            </a:r>
            <a:endParaRPr lang="en-US" sz="1950" dirty="0"/>
          </a:p>
        </p:txBody>
      </p:sp>
      <p:sp>
        <p:nvSpPr>
          <p:cNvPr id="5" name="Text 3"/>
          <p:cNvSpPr/>
          <p:nvPr/>
        </p:nvSpPr>
        <p:spPr>
          <a:xfrm>
            <a:off x="8026242" y="3357801"/>
            <a:ext cx="2797373" cy="349687"/>
          </a:xfrm>
          <a:prstGeom prst="rect">
            <a:avLst/>
          </a:prstGeom>
          <a:noFill/>
          <a:ln/>
        </p:spPr>
        <p:txBody>
          <a:bodyPr wrap="none" lIns="0" tIns="0" rIns="0" bIns="0" rtlCol="0" anchor="t"/>
          <a:lstStyle/>
          <a:p>
            <a:pPr marL="0" indent="0">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Data Pre-processing</a:t>
            </a:r>
            <a:endParaRPr lang="en-US" sz="2200" dirty="0"/>
          </a:p>
        </p:txBody>
      </p:sp>
      <p:sp>
        <p:nvSpPr>
          <p:cNvPr id="6" name="Text 4"/>
          <p:cNvSpPr/>
          <p:nvPr/>
        </p:nvSpPr>
        <p:spPr>
          <a:xfrm>
            <a:off x="8032671" y="3959185"/>
            <a:ext cx="5724287" cy="402908"/>
          </a:xfrm>
          <a:prstGeom prst="rect">
            <a:avLst/>
          </a:prstGeom>
          <a:noFill/>
          <a:ln/>
        </p:spPr>
        <p:txBody>
          <a:bodyPr wrap="none" lIns="0" tIns="0" rIns="0" bIns="0" rtlCol="0" anchor="t"/>
          <a:lstStyle/>
          <a:p>
            <a:pPr marL="342900" indent="-342900" algn="l">
              <a:lnSpc>
                <a:spcPts val="3150"/>
              </a:lnSpc>
              <a:buSzPct val="100000"/>
              <a:buFont typeface="+mj-lt"/>
              <a:buAutoNum type="arabicPeriod"/>
            </a:pPr>
            <a:r>
              <a:rPr lang="en-US" sz="1950" dirty="0">
                <a:solidFill>
                  <a:srgbClr val="E0E4E6"/>
                </a:solidFill>
                <a:latin typeface="Barlow" pitchFamily="34" charset="0"/>
                <a:ea typeface="Barlow" pitchFamily="34" charset="-122"/>
                <a:cs typeface="Barlow" pitchFamily="34" charset="-120"/>
              </a:rPr>
              <a:t>Cleaning</a:t>
            </a:r>
            <a:endParaRPr lang="en-US" sz="1950" dirty="0"/>
          </a:p>
        </p:txBody>
      </p:sp>
      <p:sp>
        <p:nvSpPr>
          <p:cNvPr id="7" name="Text 5"/>
          <p:cNvSpPr/>
          <p:nvPr/>
        </p:nvSpPr>
        <p:spPr>
          <a:xfrm>
            <a:off x="8032671" y="4450199"/>
            <a:ext cx="5724287" cy="402908"/>
          </a:xfrm>
          <a:prstGeom prst="rect">
            <a:avLst/>
          </a:prstGeom>
          <a:noFill/>
          <a:ln/>
        </p:spPr>
        <p:txBody>
          <a:bodyPr wrap="none" lIns="0" tIns="0" rIns="0" bIns="0" rtlCol="0" anchor="t"/>
          <a:lstStyle/>
          <a:p>
            <a:pPr marL="342900" indent="-342900" algn="l">
              <a:lnSpc>
                <a:spcPts val="3150"/>
              </a:lnSpc>
              <a:buSzPct val="100000"/>
              <a:buFont typeface="+mj-lt"/>
              <a:buAutoNum type="arabicPeriod" startAt="2"/>
            </a:pPr>
            <a:r>
              <a:rPr lang="en-US" sz="1950" dirty="0">
                <a:solidFill>
                  <a:srgbClr val="E0E4E6"/>
                </a:solidFill>
                <a:latin typeface="Barlow" pitchFamily="34" charset="0"/>
                <a:ea typeface="Barlow" pitchFamily="34" charset="-122"/>
                <a:cs typeface="Barlow" pitchFamily="34" charset="-120"/>
              </a:rPr>
              <a:t>Renaming columns</a:t>
            </a:r>
            <a:endParaRPr lang="en-US" sz="1950" dirty="0"/>
          </a:p>
        </p:txBody>
      </p:sp>
      <p:sp>
        <p:nvSpPr>
          <p:cNvPr id="8" name="Text 6"/>
          <p:cNvSpPr/>
          <p:nvPr/>
        </p:nvSpPr>
        <p:spPr>
          <a:xfrm>
            <a:off x="8032671" y="4941213"/>
            <a:ext cx="5724287" cy="402908"/>
          </a:xfrm>
          <a:prstGeom prst="rect">
            <a:avLst/>
          </a:prstGeom>
          <a:noFill/>
          <a:ln/>
        </p:spPr>
        <p:txBody>
          <a:bodyPr wrap="none" lIns="0" tIns="0" rIns="0" bIns="0" rtlCol="0" anchor="t"/>
          <a:lstStyle/>
          <a:p>
            <a:pPr marL="342900" indent="-342900" algn="l">
              <a:lnSpc>
                <a:spcPts val="3150"/>
              </a:lnSpc>
              <a:buSzPct val="100000"/>
              <a:buFont typeface="+mj-lt"/>
              <a:buAutoNum type="arabicPeriod" startAt="3"/>
            </a:pPr>
            <a:r>
              <a:rPr lang="en-US" sz="1950" dirty="0">
                <a:solidFill>
                  <a:srgbClr val="E0E4E6"/>
                </a:solidFill>
                <a:latin typeface="Barlow" pitchFamily="34" charset="0"/>
                <a:ea typeface="Barlow" pitchFamily="34" charset="-122"/>
                <a:cs typeface="Barlow" pitchFamily="34" charset="-120"/>
              </a:rPr>
              <a:t>Handling missing data</a:t>
            </a:r>
            <a:endParaRPr lang="en-US" sz="1950" dirty="0"/>
          </a:p>
        </p:txBody>
      </p:sp>
      <p:sp>
        <p:nvSpPr>
          <p:cNvPr id="9" name="Text 7"/>
          <p:cNvSpPr/>
          <p:nvPr/>
        </p:nvSpPr>
        <p:spPr>
          <a:xfrm>
            <a:off x="8032671" y="5432227"/>
            <a:ext cx="5724287" cy="402908"/>
          </a:xfrm>
          <a:prstGeom prst="rect">
            <a:avLst/>
          </a:prstGeom>
          <a:noFill/>
          <a:ln/>
        </p:spPr>
        <p:txBody>
          <a:bodyPr wrap="none" lIns="0" tIns="0" rIns="0" bIns="0" rtlCol="0" anchor="t"/>
          <a:lstStyle/>
          <a:p>
            <a:pPr marL="342900" indent="-342900" algn="l">
              <a:lnSpc>
                <a:spcPts val="3150"/>
              </a:lnSpc>
              <a:buSzPct val="100000"/>
              <a:buFont typeface="+mj-lt"/>
              <a:buAutoNum type="arabicPeriod" startAt="4"/>
            </a:pPr>
            <a:r>
              <a:rPr lang="en-US" sz="1950" dirty="0">
                <a:solidFill>
                  <a:srgbClr val="E0E4E6"/>
                </a:solidFill>
                <a:latin typeface="Barlow" pitchFamily="34" charset="0"/>
                <a:ea typeface="Barlow" pitchFamily="34" charset="-122"/>
                <a:cs typeface="Barlow" pitchFamily="34" charset="-120"/>
              </a:rPr>
              <a:t>Feature scaling</a:t>
            </a:r>
            <a:endParaRPr lang="en-US" sz="1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7839" y="819864"/>
            <a:ext cx="7479506" cy="641152"/>
          </a:xfrm>
          <a:prstGeom prst="rect">
            <a:avLst/>
          </a:prstGeom>
          <a:noFill/>
          <a:ln/>
        </p:spPr>
        <p:txBody>
          <a:bodyPr wrap="none" lIns="0" tIns="0" rIns="0" bIns="0" rtlCol="0" anchor="t"/>
          <a:lstStyle/>
          <a:p>
            <a:pPr marL="0" indent="0">
              <a:lnSpc>
                <a:spcPts val="5000"/>
              </a:lnSpc>
              <a:buNone/>
            </a:pPr>
            <a:r>
              <a:rPr lang="en-US" sz="4000" b="1" dirty="0">
                <a:solidFill>
                  <a:srgbClr val="F0FCFF"/>
                </a:solidFill>
                <a:latin typeface="Spline Sans Bold" pitchFamily="34" charset="0"/>
                <a:ea typeface="Spline Sans Bold" pitchFamily="34" charset="-122"/>
                <a:cs typeface="Spline Sans Bold" pitchFamily="34" charset="-120"/>
              </a:rPr>
              <a:t>Machine Learning Models Used</a:t>
            </a:r>
            <a:endParaRPr lang="en-US" sz="4000" dirty="0"/>
          </a:p>
        </p:txBody>
      </p:sp>
      <p:sp>
        <p:nvSpPr>
          <p:cNvPr id="3" name="Shape 1"/>
          <p:cNvSpPr/>
          <p:nvPr/>
        </p:nvSpPr>
        <p:spPr>
          <a:xfrm>
            <a:off x="807839" y="1922621"/>
            <a:ext cx="6391989" cy="2443520"/>
          </a:xfrm>
          <a:prstGeom prst="roundRect">
            <a:avLst>
              <a:gd name="adj" fmla="val 14169"/>
            </a:avLst>
          </a:prstGeom>
          <a:solidFill>
            <a:srgbClr val="0A081B"/>
          </a:solidFill>
          <a:ln w="22860">
            <a:solidFill>
              <a:srgbClr val="16FFBB"/>
            </a:solidFill>
            <a:prstDash val="solid"/>
          </a:ln>
        </p:spPr>
      </p:sp>
      <p:sp>
        <p:nvSpPr>
          <p:cNvPr id="4" name="Text 2"/>
          <p:cNvSpPr/>
          <p:nvPr/>
        </p:nvSpPr>
        <p:spPr>
          <a:xfrm>
            <a:off x="1061442" y="2176224"/>
            <a:ext cx="2564606" cy="320516"/>
          </a:xfrm>
          <a:prstGeom prst="rect">
            <a:avLst/>
          </a:prstGeom>
          <a:noFill/>
          <a:ln/>
        </p:spPr>
        <p:txBody>
          <a:bodyPr wrap="none" lIns="0" tIns="0" rIns="0" bIns="0" rtlCol="0" anchor="t"/>
          <a:lstStyle/>
          <a:p>
            <a:pPr marL="0" indent="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Logistic Regression</a:t>
            </a:r>
            <a:endParaRPr lang="en-US" sz="2000" dirty="0"/>
          </a:p>
        </p:txBody>
      </p:sp>
      <p:sp>
        <p:nvSpPr>
          <p:cNvPr id="5" name="Text 3"/>
          <p:cNvSpPr/>
          <p:nvPr/>
        </p:nvSpPr>
        <p:spPr>
          <a:xfrm>
            <a:off x="1061442" y="2635210"/>
            <a:ext cx="5884783" cy="1107996"/>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A simple, interpretable model for binary prediction, commonly used for classification tasks. It utilizes a linear function to predict the probability of a specific outcome.</a:t>
            </a:r>
            <a:endParaRPr lang="en-US" sz="1800" dirty="0"/>
          </a:p>
        </p:txBody>
      </p:sp>
      <p:sp>
        <p:nvSpPr>
          <p:cNvPr id="6" name="Shape 4"/>
          <p:cNvSpPr/>
          <p:nvPr/>
        </p:nvSpPr>
        <p:spPr>
          <a:xfrm>
            <a:off x="7430572" y="1922621"/>
            <a:ext cx="6391989" cy="2443520"/>
          </a:xfrm>
          <a:prstGeom prst="roundRect">
            <a:avLst>
              <a:gd name="adj" fmla="val 14169"/>
            </a:avLst>
          </a:prstGeom>
          <a:solidFill>
            <a:srgbClr val="0A081B"/>
          </a:solidFill>
          <a:ln w="22860">
            <a:solidFill>
              <a:srgbClr val="29DDDA"/>
            </a:solidFill>
            <a:prstDash val="solid"/>
          </a:ln>
        </p:spPr>
      </p:sp>
      <p:sp>
        <p:nvSpPr>
          <p:cNvPr id="7" name="Text 5"/>
          <p:cNvSpPr/>
          <p:nvPr/>
        </p:nvSpPr>
        <p:spPr>
          <a:xfrm>
            <a:off x="7684175" y="2176224"/>
            <a:ext cx="2564606" cy="320516"/>
          </a:xfrm>
          <a:prstGeom prst="rect">
            <a:avLst/>
          </a:prstGeom>
          <a:noFill/>
          <a:ln/>
        </p:spPr>
        <p:txBody>
          <a:bodyPr wrap="none" lIns="0" tIns="0" rIns="0" bIns="0" rtlCol="0" anchor="t"/>
          <a:lstStyle/>
          <a:p>
            <a:pPr marL="0" indent="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Random Forest</a:t>
            </a:r>
            <a:endParaRPr lang="en-US" sz="2000" dirty="0"/>
          </a:p>
        </p:txBody>
      </p:sp>
      <p:sp>
        <p:nvSpPr>
          <p:cNvPr id="8" name="Text 6"/>
          <p:cNvSpPr/>
          <p:nvPr/>
        </p:nvSpPr>
        <p:spPr>
          <a:xfrm>
            <a:off x="7684175" y="2635210"/>
            <a:ext cx="5884783" cy="1477328"/>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An ensemble learning technique that combines multiple decision trees to improve prediction accuracy. By averaging the predictions of individual trees, it reduces variance and improves generalization ability.</a:t>
            </a:r>
            <a:endParaRPr lang="en-US" sz="1800" dirty="0"/>
          </a:p>
        </p:txBody>
      </p:sp>
      <p:sp>
        <p:nvSpPr>
          <p:cNvPr id="9" name="Shape 7"/>
          <p:cNvSpPr/>
          <p:nvPr/>
        </p:nvSpPr>
        <p:spPr>
          <a:xfrm>
            <a:off x="807839" y="4596884"/>
            <a:ext cx="6391989" cy="2812852"/>
          </a:xfrm>
          <a:prstGeom prst="roundRect">
            <a:avLst>
              <a:gd name="adj" fmla="val 12309"/>
            </a:avLst>
          </a:prstGeom>
          <a:solidFill>
            <a:srgbClr val="0A081B"/>
          </a:solidFill>
          <a:ln w="22860">
            <a:solidFill>
              <a:srgbClr val="37A7E7"/>
            </a:solidFill>
            <a:prstDash val="solid"/>
          </a:ln>
        </p:spPr>
      </p:sp>
      <p:sp>
        <p:nvSpPr>
          <p:cNvPr id="10" name="Text 8"/>
          <p:cNvSpPr/>
          <p:nvPr/>
        </p:nvSpPr>
        <p:spPr>
          <a:xfrm>
            <a:off x="1061442" y="4850487"/>
            <a:ext cx="3337798" cy="320516"/>
          </a:xfrm>
          <a:prstGeom prst="rect">
            <a:avLst/>
          </a:prstGeom>
          <a:noFill/>
          <a:ln/>
        </p:spPr>
        <p:txBody>
          <a:bodyPr wrap="none" lIns="0" tIns="0" rIns="0" bIns="0" rtlCol="0" anchor="t"/>
          <a:lstStyle/>
          <a:p>
            <a:pPr marL="0" indent="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K-Nearest Neighbors (KNN)</a:t>
            </a:r>
            <a:endParaRPr lang="en-US" sz="2000" dirty="0"/>
          </a:p>
        </p:txBody>
      </p:sp>
      <p:sp>
        <p:nvSpPr>
          <p:cNvPr id="11" name="Text 9"/>
          <p:cNvSpPr/>
          <p:nvPr/>
        </p:nvSpPr>
        <p:spPr>
          <a:xfrm>
            <a:off x="1061442" y="5309473"/>
            <a:ext cx="5884783" cy="1477328"/>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A non-parametric technique that classifies data points based on their proximity to other data points. It assigns a data point to the class that is most represented among its closest neighbors.</a:t>
            </a:r>
            <a:endParaRPr lang="en-US" sz="1800" dirty="0"/>
          </a:p>
        </p:txBody>
      </p:sp>
      <p:sp>
        <p:nvSpPr>
          <p:cNvPr id="12" name="Shape 10"/>
          <p:cNvSpPr/>
          <p:nvPr/>
        </p:nvSpPr>
        <p:spPr>
          <a:xfrm>
            <a:off x="7430572" y="4596884"/>
            <a:ext cx="6391989" cy="2812852"/>
          </a:xfrm>
          <a:prstGeom prst="roundRect">
            <a:avLst>
              <a:gd name="adj" fmla="val 12309"/>
            </a:avLst>
          </a:prstGeom>
          <a:solidFill>
            <a:srgbClr val="0A081B"/>
          </a:solidFill>
          <a:ln w="22860">
            <a:solidFill>
              <a:srgbClr val="091231"/>
            </a:solidFill>
            <a:prstDash val="solid"/>
          </a:ln>
        </p:spPr>
      </p:sp>
      <p:sp>
        <p:nvSpPr>
          <p:cNvPr id="13" name="Text 11"/>
          <p:cNvSpPr/>
          <p:nvPr/>
        </p:nvSpPr>
        <p:spPr>
          <a:xfrm>
            <a:off x="7684175" y="4850487"/>
            <a:ext cx="3505557" cy="320516"/>
          </a:xfrm>
          <a:prstGeom prst="rect">
            <a:avLst/>
          </a:prstGeom>
          <a:noFill/>
          <a:ln/>
        </p:spPr>
        <p:txBody>
          <a:bodyPr wrap="none" lIns="0" tIns="0" rIns="0" bIns="0" rtlCol="0" anchor="t"/>
          <a:lstStyle/>
          <a:p>
            <a:pPr marL="0" indent="0">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Gradient Boosting &amp; XGBoost</a:t>
            </a:r>
            <a:endParaRPr lang="en-US" sz="2000" dirty="0"/>
          </a:p>
        </p:txBody>
      </p:sp>
      <p:sp>
        <p:nvSpPr>
          <p:cNvPr id="14" name="Text 12"/>
          <p:cNvSpPr/>
          <p:nvPr/>
        </p:nvSpPr>
        <p:spPr>
          <a:xfrm>
            <a:off x="7684175" y="5309473"/>
            <a:ext cx="5884783" cy="1846659"/>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Advanced ensemble techniques that minimize prediction errors by sequentially building decision trees. Gradient Boosting optimizes the loss function to improve model performance, while XGBoost incorporates regularization and tree pruning to prevent overfitting.</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4488775" y="478808"/>
            <a:ext cx="6270903" cy="599480"/>
          </a:xfrm>
          <a:prstGeom prst="rect">
            <a:avLst/>
          </a:prstGeom>
          <a:noFill/>
          <a:ln/>
        </p:spPr>
        <p:txBody>
          <a:bodyPr wrap="none" lIns="0" tIns="0" rIns="0" bIns="0" rtlCol="0" anchor="t"/>
          <a:lstStyle/>
          <a:p>
            <a:pPr marL="0" indent="0">
              <a:lnSpc>
                <a:spcPts val="4700"/>
              </a:lnSpc>
              <a:buNone/>
            </a:pPr>
            <a:r>
              <a:rPr lang="en-US" sz="3750" b="1" dirty="0">
                <a:solidFill>
                  <a:srgbClr val="F0FCFF"/>
                </a:solidFill>
                <a:latin typeface="Spline Sans Bold" pitchFamily="34" charset="0"/>
                <a:ea typeface="Spline Sans Bold" pitchFamily="34" charset="-122"/>
                <a:cs typeface="Spline Sans Bold" pitchFamily="34" charset="-120"/>
              </a:rPr>
              <a:t>Model Performance Metrics</a:t>
            </a:r>
            <a:endParaRPr lang="en-US" sz="3750" dirty="0"/>
          </a:p>
        </p:txBody>
      </p:sp>
      <p:pic>
        <p:nvPicPr>
          <p:cNvPr id="4" name="Image 1" descr="preencoded.png"/>
          <p:cNvPicPr>
            <a:picLocks noChangeAspect="1"/>
          </p:cNvPicPr>
          <p:nvPr/>
        </p:nvPicPr>
        <p:blipFill>
          <a:blip r:embed="rId3"/>
          <a:stretch>
            <a:fillRect/>
          </a:stretch>
        </p:blipFill>
        <p:spPr>
          <a:xfrm>
            <a:off x="2662790" y="1614940"/>
            <a:ext cx="539472" cy="539472"/>
          </a:xfrm>
          <a:prstGeom prst="rect">
            <a:avLst/>
          </a:prstGeom>
        </p:spPr>
      </p:pic>
      <p:sp>
        <p:nvSpPr>
          <p:cNvPr id="5" name="Text 1"/>
          <p:cNvSpPr/>
          <p:nvPr/>
        </p:nvSpPr>
        <p:spPr>
          <a:xfrm>
            <a:off x="2662790" y="2334547"/>
            <a:ext cx="2398038" cy="299680"/>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Precision</a:t>
            </a:r>
            <a:endParaRPr lang="en-US" sz="1850" dirty="0"/>
          </a:p>
        </p:txBody>
      </p:sp>
      <p:sp>
        <p:nvSpPr>
          <p:cNvPr id="6" name="Text 2"/>
          <p:cNvSpPr/>
          <p:nvPr/>
        </p:nvSpPr>
        <p:spPr>
          <a:xfrm>
            <a:off x="2662790" y="2692941"/>
            <a:ext cx="3654743" cy="1726406"/>
          </a:xfrm>
          <a:prstGeom prst="rect">
            <a:avLst/>
          </a:prstGeom>
          <a:noFill/>
          <a:ln/>
        </p:spPr>
        <p:txBody>
          <a:bodyPr wrap="squar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The proportion of correctly predicted positive cases out of all predicted positive cases. It measures the model's ability to correctly identify true positives.</a:t>
            </a:r>
            <a:endParaRPr lang="en-US" sz="1650" dirty="0"/>
          </a:p>
        </p:txBody>
      </p:sp>
      <p:pic>
        <p:nvPicPr>
          <p:cNvPr id="7" name="Image 2" descr="preencoded.png"/>
          <p:cNvPicPr>
            <a:picLocks noChangeAspect="1"/>
          </p:cNvPicPr>
          <p:nvPr/>
        </p:nvPicPr>
        <p:blipFill>
          <a:blip r:embed="rId4"/>
          <a:stretch>
            <a:fillRect/>
          </a:stretch>
        </p:blipFill>
        <p:spPr>
          <a:xfrm>
            <a:off x="8638693" y="1405324"/>
            <a:ext cx="539472" cy="539472"/>
          </a:xfrm>
          <a:prstGeom prst="rect">
            <a:avLst/>
          </a:prstGeom>
        </p:spPr>
      </p:pic>
      <p:sp>
        <p:nvSpPr>
          <p:cNvPr id="8" name="Text 3"/>
          <p:cNvSpPr/>
          <p:nvPr/>
        </p:nvSpPr>
        <p:spPr>
          <a:xfrm>
            <a:off x="8697456" y="2184707"/>
            <a:ext cx="2398038" cy="299680"/>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Recall</a:t>
            </a:r>
            <a:endParaRPr lang="en-US" sz="1850" dirty="0"/>
          </a:p>
        </p:txBody>
      </p:sp>
      <p:sp>
        <p:nvSpPr>
          <p:cNvPr id="9" name="Text 4"/>
          <p:cNvSpPr/>
          <p:nvPr/>
        </p:nvSpPr>
        <p:spPr>
          <a:xfrm>
            <a:off x="8662511" y="2613809"/>
            <a:ext cx="3654862" cy="1381125"/>
          </a:xfrm>
          <a:prstGeom prst="rect">
            <a:avLst/>
          </a:prstGeom>
          <a:noFill/>
          <a:ln/>
        </p:spPr>
        <p:txBody>
          <a:bodyPr wrap="squar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The proportion of actual positive cases correctly identified out of all actual positive cases. It measures the model's ability to find all positive cases.</a:t>
            </a:r>
            <a:endParaRPr lang="en-US" sz="1650" dirty="0"/>
          </a:p>
        </p:txBody>
      </p:sp>
      <p:pic>
        <p:nvPicPr>
          <p:cNvPr id="10" name="Image 3" descr="preencoded.png"/>
          <p:cNvPicPr>
            <a:picLocks noChangeAspect="1"/>
          </p:cNvPicPr>
          <p:nvPr/>
        </p:nvPicPr>
        <p:blipFill>
          <a:blip r:embed="rId5"/>
          <a:stretch>
            <a:fillRect/>
          </a:stretch>
        </p:blipFill>
        <p:spPr>
          <a:xfrm>
            <a:off x="2662790" y="5266666"/>
            <a:ext cx="539472" cy="539472"/>
          </a:xfrm>
          <a:prstGeom prst="rect">
            <a:avLst/>
          </a:prstGeom>
        </p:spPr>
      </p:pic>
      <p:sp>
        <p:nvSpPr>
          <p:cNvPr id="11" name="Text 5"/>
          <p:cNvSpPr/>
          <p:nvPr/>
        </p:nvSpPr>
        <p:spPr>
          <a:xfrm>
            <a:off x="2731616" y="5974374"/>
            <a:ext cx="2398038" cy="299680"/>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F1-score</a:t>
            </a:r>
            <a:endParaRPr lang="en-US" sz="1850" dirty="0"/>
          </a:p>
        </p:txBody>
      </p:sp>
      <p:sp>
        <p:nvSpPr>
          <p:cNvPr id="12" name="Text 6"/>
          <p:cNvSpPr/>
          <p:nvPr/>
        </p:nvSpPr>
        <p:spPr>
          <a:xfrm>
            <a:off x="2662790" y="6369667"/>
            <a:ext cx="3654743" cy="1381125"/>
          </a:xfrm>
          <a:prstGeom prst="rect">
            <a:avLst/>
          </a:prstGeom>
          <a:noFill/>
          <a:ln/>
        </p:spPr>
        <p:txBody>
          <a:bodyPr wrap="squar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The harmonic mean of precision and recall, providing a balanced measure of model performance. A higher F1-score indicates better overall performance.</a:t>
            </a:r>
            <a:endParaRPr lang="en-US" sz="1650" dirty="0"/>
          </a:p>
        </p:txBody>
      </p:sp>
      <p:pic>
        <p:nvPicPr>
          <p:cNvPr id="13" name="Image 4" descr="preencoded.png"/>
          <p:cNvPicPr>
            <a:picLocks noChangeAspect="1"/>
          </p:cNvPicPr>
          <p:nvPr/>
        </p:nvPicPr>
        <p:blipFill>
          <a:blip r:embed="rId6"/>
          <a:stretch>
            <a:fillRect/>
          </a:stretch>
        </p:blipFill>
        <p:spPr>
          <a:xfrm>
            <a:off x="8697456" y="5070590"/>
            <a:ext cx="539472" cy="539472"/>
          </a:xfrm>
          <a:prstGeom prst="rect">
            <a:avLst/>
          </a:prstGeom>
        </p:spPr>
      </p:pic>
      <p:sp>
        <p:nvSpPr>
          <p:cNvPr id="14" name="Text 7"/>
          <p:cNvSpPr/>
          <p:nvPr/>
        </p:nvSpPr>
        <p:spPr>
          <a:xfrm>
            <a:off x="8814193" y="5801411"/>
            <a:ext cx="2398038" cy="299680"/>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Accuracy</a:t>
            </a:r>
            <a:endParaRPr lang="en-US" sz="1850" dirty="0"/>
          </a:p>
        </p:txBody>
      </p:sp>
      <p:sp>
        <p:nvSpPr>
          <p:cNvPr id="15" name="Text 8"/>
          <p:cNvSpPr/>
          <p:nvPr/>
        </p:nvSpPr>
        <p:spPr>
          <a:xfrm>
            <a:off x="8814193" y="6259116"/>
            <a:ext cx="3654862" cy="1381125"/>
          </a:xfrm>
          <a:prstGeom prst="rect">
            <a:avLst/>
          </a:prstGeom>
          <a:noFill/>
          <a:ln/>
        </p:spPr>
        <p:txBody>
          <a:bodyPr wrap="squar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The overall proportion of correct predictions made by the model. It reflects the model's general ability to classify data points correctly.</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996503" y="3433524"/>
            <a:ext cx="4647214" cy="2819792"/>
          </a:xfrm>
          <a:prstGeom prst="rect">
            <a:avLst/>
          </a:prstGeom>
          <a:noFill/>
          <a:ln/>
        </p:spPr>
        <p:txBody>
          <a:bodyPr wrap="none" lIns="0" tIns="0" rIns="0" bIns="0" rtlCol="0" anchor="t"/>
          <a:lstStyle/>
          <a:p>
            <a:pPr marL="0" indent="0">
              <a:lnSpc>
                <a:spcPts val="4750"/>
              </a:lnSpc>
              <a:buNone/>
            </a:pPr>
            <a:r>
              <a:rPr lang="en-US" sz="3800" b="1" dirty="0">
                <a:solidFill>
                  <a:srgbClr val="F0FCFF"/>
                </a:solidFill>
                <a:latin typeface="Spline Sans Bold" pitchFamily="34" charset="0"/>
                <a:ea typeface="Spline Sans Bold" pitchFamily="34" charset="-122"/>
                <a:cs typeface="Spline Sans Bold" pitchFamily="34" charset="-120"/>
              </a:rPr>
              <a:t>Model  Performance </a:t>
            </a:r>
          </a:p>
          <a:p>
            <a:pPr marL="0" indent="0">
              <a:lnSpc>
                <a:spcPts val="4750"/>
              </a:lnSpc>
              <a:buNone/>
            </a:pPr>
            <a:r>
              <a:rPr lang="en-US" sz="3800" b="1" dirty="0">
                <a:solidFill>
                  <a:srgbClr val="F0FCFF"/>
                </a:solidFill>
                <a:latin typeface="Spline Sans Bold" pitchFamily="34" charset="0"/>
                <a:ea typeface="Spline Sans Bold" pitchFamily="34" charset="-122"/>
                <a:cs typeface="Spline Sans Bold" pitchFamily="34" charset="-120"/>
              </a:rPr>
              <a:t>Comparison</a:t>
            </a:r>
            <a:endParaRPr lang="en-US" sz="3800" dirty="0"/>
          </a:p>
        </p:txBody>
      </p:sp>
      <p:sp>
        <p:nvSpPr>
          <p:cNvPr id="4" name="Shape 1"/>
          <p:cNvSpPr/>
          <p:nvPr/>
        </p:nvSpPr>
        <p:spPr>
          <a:xfrm>
            <a:off x="6238092" y="2177177"/>
            <a:ext cx="7620953" cy="4805839"/>
          </a:xfrm>
          <a:prstGeom prst="roundRect">
            <a:avLst>
              <a:gd name="adj" fmla="val 6792"/>
            </a:avLst>
          </a:prstGeom>
          <a:noFill/>
          <a:ln w="7620">
            <a:solidFill>
              <a:srgbClr val="FFFFFF">
                <a:alpha val="24000"/>
              </a:srgbClr>
            </a:solidFill>
            <a:prstDash val="solid"/>
          </a:ln>
        </p:spPr>
      </p:sp>
      <p:sp>
        <p:nvSpPr>
          <p:cNvPr id="5" name="Shape 2"/>
          <p:cNvSpPr/>
          <p:nvPr/>
        </p:nvSpPr>
        <p:spPr>
          <a:xfrm>
            <a:off x="6253332" y="2226392"/>
            <a:ext cx="7605713" cy="624364"/>
          </a:xfrm>
          <a:prstGeom prst="rect">
            <a:avLst/>
          </a:prstGeom>
          <a:solidFill>
            <a:srgbClr val="FFFFFF">
              <a:alpha val="4000"/>
            </a:srgbClr>
          </a:solidFill>
          <a:ln/>
        </p:spPr>
      </p:sp>
      <p:sp>
        <p:nvSpPr>
          <p:cNvPr id="6" name="Text 3"/>
          <p:cNvSpPr/>
          <p:nvPr/>
        </p:nvSpPr>
        <p:spPr>
          <a:xfrm>
            <a:off x="6463239" y="2322909"/>
            <a:ext cx="108227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Model</a:t>
            </a:r>
            <a:endParaRPr lang="en-US" sz="1700" dirty="0"/>
          </a:p>
        </p:txBody>
      </p:sp>
      <p:sp>
        <p:nvSpPr>
          <p:cNvPr id="7" name="Text 4"/>
          <p:cNvSpPr/>
          <p:nvPr/>
        </p:nvSpPr>
        <p:spPr>
          <a:xfrm>
            <a:off x="7988191" y="2322909"/>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Precision</a:t>
            </a:r>
            <a:endParaRPr lang="en-US" sz="1700" dirty="0"/>
          </a:p>
        </p:txBody>
      </p:sp>
      <p:sp>
        <p:nvSpPr>
          <p:cNvPr id="8" name="Text 5"/>
          <p:cNvSpPr/>
          <p:nvPr/>
        </p:nvSpPr>
        <p:spPr>
          <a:xfrm>
            <a:off x="9509334" y="2322909"/>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Recall</a:t>
            </a:r>
            <a:endParaRPr lang="en-US" sz="1700" dirty="0"/>
          </a:p>
        </p:txBody>
      </p:sp>
      <p:sp>
        <p:nvSpPr>
          <p:cNvPr id="9" name="Text 6"/>
          <p:cNvSpPr/>
          <p:nvPr/>
        </p:nvSpPr>
        <p:spPr>
          <a:xfrm>
            <a:off x="11030476" y="2322909"/>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F1 Score</a:t>
            </a:r>
            <a:endParaRPr lang="en-US" sz="1700" dirty="0"/>
          </a:p>
        </p:txBody>
      </p:sp>
      <p:sp>
        <p:nvSpPr>
          <p:cNvPr id="10" name="Text 7"/>
          <p:cNvSpPr/>
          <p:nvPr/>
        </p:nvSpPr>
        <p:spPr>
          <a:xfrm>
            <a:off x="12551619" y="2322909"/>
            <a:ext cx="108227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Accuracy</a:t>
            </a:r>
            <a:endParaRPr lang="en-US" sz="1700" dirty="0"/>
          </a:p>
        </p:txBody>
      </p:sp>
      <p:sp>
        <p:nvSpPr>
          <p:cNvPr id="11" name="Shape 8"/>
          <p:cNvSpPr/>
          <p:nvPr/>
        </p:nvSpPr>
        <p:spPr>
          <a:xfrm>
            <a:off x="6245712" y="2809161"/>
            <a:ext cx="7605713" cy="624364"/>
          </a:xfrm>
          <a:prstGeom prst="rect">
            <a:avLst/>
          </a:prstGeom>
          <a:solidFill>
            <a:srgbClr val="000000">
              <a:alpha val="4000"/>
            </a:srgbClr>
          </a:solidFill>
          <a:ln/>
        </p:spPr>
      </p:sp>
      <p:sp>
        <p:nvSpPr>
          <p:cNvPr id="12" name="Text 9"/>
          <p:cNvSpPr/>
          <p:nvPr/>
        </p:nvSpPr>
        <p:spPr>
          <a:xfrm>
            <a:off x="6463239" y="2947273"/>
            <a:ext cx="108227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KNN</a:t>
            </a:r>
            <a:endParaRPr lang="en-US" sz="1700" dirty="0"/>
          </a:p>
        </p:txBody>
      </p:sp>
      <p:sp>
        <p:nvSpPr>
          <p:cNvPr id="13" name="Text 10"/>
          <p:cNvSpPr/>
          <p:nvPr/>
        </p:nvSpPr>
        <p:spPr>
          <a:xfrm>
            <a:off x="7988191" y="2947273"/>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0.95</a:t>
            </a:r>
            <a:endParaRPr lang="en-US" sz="1700" dirty="0"/>
          </a:p>
        </p:txBody>
      </p:sp>
      <p:sp>
        <p:nvSpPr>
          <p:cNvPr id="14" name="Text 11"/>
          <p:cNvSpPr/>
          <p:nvPr/>
        </p:nvSpPr>
        <p:spPr>
          <a:xfrm>
            <a:off x="9509334" y="2947273"/>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0.98</a:t>
            </a:r>
            <a:endParaRPr lang="en-US" sz="1700" dirty="0"/>
          </a:p>
        </p:txBody>
      </p:sp>
      <p:sp>
        <p:nvSpPr>
          <p:cNvPr id="15" name="Text 12"/>
          <p:cNvSpPr/>
          <p:nvPr/>
        </p:nvSpPr>
        <p:spPr>
          <a:xfrm>
            <a:off x="11030476" y="2947273"/>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0.97</a:t>
            </a:r>
            <a:endParaRPr lang="en-US" sz="1700" dirty="0"/>
          </a:p>
        </p:txBody>
      </p:sp>
      <p:sp>
        <p:nvSpPr>
          <p:cNvPr id="16" name="Text 13"/>
          <p:cNvSpPr/>
          <p:nvPr/>
        </p:nvSpPr>
        <p:spPr>
          <a:xfrm>
            <a:off x="12551619" y="2947273"/>
            <a:ext cx="108227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97.67</a:t>
            </a:r>
            <a:endParaRPr lang="en-US" sz="1700" dirty="0"/>
          </a:p>
        </p:txBody>
      </p:sp>
      <p:sp>
        <p:nvSpPr>
          <p:cNvPr id="17" name="Shape 14"/>
          <p:cNvSpPr/>
          <p:nvPr/>
        </p:nvSpPr>
        <p:spPr>
          <a:xfrm>
            <a:off x="6245712" y="3433524"/>
            <a:ext cx="7605713" cy="972503"/>
          </a:xfrm>
          <a:prstGeom prst="rect">
            <a:avLst/>
          </a:prstGeom>
          <a:solidFill>
            <a:srgbClr val="FFFFFF">
              <a:alpha val="4000"/>
            </a:srgbClr>
          </a:solidFill>
          <a:ln/>
        </p:spPr>
      </p:sp>
      <p:sp>
        <p:nvSpPr>
          <p:cNvPr id="18" name="Text 15"/>
          <p:cNvSpPr/>
          <p:nvPr/>
        </p:nvSpPr>
        <p:spPr>
          <a:xfrm>
            <a:off x="6463239" y="3571637"/>
            <a:ext cx="1082278" cy="696278"/>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Logistic Regression</a:t>
            </a:r>
            <a:endParaRPr lang="en-US" sz="1700" dirty="0"/>
          </a:p>
        </p:txBody>
      </p:sp>
      <p:sp>
        <p:nvSpPr>
          <p:cNvPr id="19" name="Text 16"/>
          <p:cNvSpPr/>
          <p:nvPr/>
        </p:nvSpPr>
        <p:spPr>
          <a:xfrm>
            <a:off x="7988191" y="3571637"/>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0.68</a:t>
            </a:r>
            <a:endParaRPr lang="en-US" sz="1700" dirty="0"/>
          </a:p>
        </p:txBody>
      </p:sp>
      <p:sp>
        <p:nvSpPr>
          <p:cNvPr id="20" name="Text 17"/>
          <p:cNvSpPr/>
          <p:nvPr/>
        </p:nvSpPr>
        <p:spPr>
          <a:xfrm>
            <a:off x="9509334" y="3571637"/>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0.52</a:t>
            </a:r>
            <a:endParaRPr lang="en-US" sz="1700" dirty="0"/>
          </a:p>
        </p:txBody>
      </p:sp>
      <p:sp>
        <p:nvSpPr>
          <p:cNvPr id="21" name="Text 18"/>
          <p:cNvSpPr/>
          <p:nvPr/>
        </p:nvSpPr>
        <p:spPr>
          <a:xfrm>
            <a:off x="11030476" y="3571637"/>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0.59</a:t>
            </a:r>
            <a:endParaRPr lang="en-US" sz="1700" dirty="0"/>
          </a:p>
        </p:txBody>
      </p:sp>
      <p:sp>
        <p:nvSpPr>
          <p:cNvPr id="22" name="Text 19"/>
          <p:cNvSpPr/>
          <p:nvPr/>
        </p:nvSpPr>
        <p:spPr>
          <a:xfrm>
            <a:off x="12551619" y="3571637"/>
            <a:ext cx="108227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74.49</a:t>
            </a:r>
            <a:endParaRPr lang="en-US" sz="1700" dirty="0"/>
          </a:p>
        </p:txBody>
      </p:sp>
      <p:sp>
        <p:nvSpPr>
          <p:cNvPr id="23" name="Shape 20"/>
          <p:cNvSpPr/>
          <p:nvPr/>
        </p:nvSpPr>
        <p:spPr>
          <a:xfrm>
            <a:off x="6245712" y="4406027"/>
            <a:ext cx="7605713" cy="624364"/>
          </a:xfrm>
          <a:prstGeom prst="rect">
            <a:avLst/>
          </a:prstGeom>
          <a:solidFill>
            <a:srgbClr val="000000">
              <a:alpha val="4000"/>
            </a:srgbClr>
          </a:solidFill>
          <a:ln/>
        </p:spPr>
      </p:sp>
      <p:sp>
        <p:nvSpPr>
          <p:cNvPr id="24" name="Text 21"/>
          <p:cNvSpPr/>
          <p:nvPr/>
        </p:nvSpPr>
        <p:spPr>
          <a:xfrm>
            <a:off x="6463239" y="4544139"/>
            <a:ext cx="108227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XG Boost</a:t>
            </a:r>
            <a:endParaRPr lang="en-US" sz="1700" dirty="0"/>
          </a:p>
        </p:txBody>
      </p:sp>
      <p:sp>
        <p:nvSpPr>
          <p:cNvPr id="25" name="Text 22"/>
          <p:cNvSpPr/>
          <p:nvPr/>
        </p:nvSpPr>
        <p:spPr>
          <a:xfrm>
            <a:off x="7988191" y="4544139"/>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0.84</a:t>
            </a:r>
            <a:endParaRPr lang="en-US" sz="1700" dirty="0"/>
          </a:p>
        </p:txBody>
      </p:sp>
      <p:sp>
        <p:nvSpPr>
          <p:cNvPr id="26" name="Text 23"/>
          <p:cNvSpPr/>
          <p:nvPr/>
        </p:nvSpPr>
        <p:spPr>
          <a:xfrm>
            <a:off x="9509334" y="4544139"/>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0.69</a:t>
            </a:r>
            <a:endParaRPr lang="en-US" sz="1700" dirty="0"/>
          </a:p>
        </p:txBody>
      </p:sp>
      <p:sp>
        <p:nvSpPr>
          <p:cNvPr id="27" name="Text 24"/>
          <p:cNvSpPr/>
          <p:nvPr/>
        </p:nvSpPr>
        <p:spPr>
          <a:xfrm>
            <a:off x="11030476" y="4544139"/>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0.76</a:t>
            </a:r>
            <a:endParaRPr lang="en-US" sz="1700" dirty="0"/>
          </a:p>
        </p:txBody>
      </p:sp>
      <p:sp>
        <p:nvSpPr>
          <p:cNvPr id="28" name="Text 25"/>
          <p:cNvSpPr/>
          <p:nvPr/>
        </p:nvSpPr>
        <p:spPr>
          <a:xfrm>
            <a:off x="12551619" y="4544139"/>
            <a:ext cx="108227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84.52</a:t>
            </a:r>
            <a:endParaRPr lang="en-US" sz="1700" dirty="0"/>
          </a:p>
        </p:txBody>
      </p:sp>
      <p:sp>
        <p:nvSpPr>
          <p:cNvPr id="29" name="Shape 26"/>
          <p:cNvSpPr/>
          <p:nvPr/>
        </p:nvSpPr>
        <p:spPr>
          <a:xfrm>
            <a:off x="6245712" y="5030391"/>
            <a:ext cx="7605713" cy="972503"/>
          </a:xfrm>
          <a:prstGeom prst="rect">
            <a:avLst/>
          </a:prstGeom>
          <a:solidFill>
            <a:srgbClr val="FFFFFF">
              <a:alpha val="4000"/>
            </a:srgbClr>
          </a:solidFill>
          <a:ln/>
        </p:spPr>
      </p:sp>
      <p:sp>
        <p:nvSpPr>
          <p:cNvPr id="30" name="Text 27"/>
          <p:cNvSpPr/>
          <p:nvPr/>
        </p:nvSpPr>
        <p:spPr>
          <a:xfrm>
            <a:off x="6463239" y="5168503"/>
            <a:ext cx="1082278" cy="696278"/>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Random Forest</a:t>
            </a:r>
            <a:endParaRPr lang="en-US" sz="1700" dirty="0"/>
          </a:p>
        </p:txBody>
      </p:sp>
      <p:sp>
        <p:nvSpPr>
          <p:cNvPr id="31" name="Text 28"/>
          <p:cNvSpPr/>
          <p:nvPr/>
        </p:nvSpPr>
        <p:spPr>
          <a:xfrm>
            <a:off x="7988191" y="5168503"/>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1.00</a:t>
            </a:r>
            <a:endParaRPr lang="en-US" sz="1700" dirty="0"/>
          </a:p>
        </p:txBody>
      </p:sp>
      <p:sp>
        <p:nvSpPr>
          <p:cNvPr id="32" name="Text 29"/>
          <p:cNvSpPr/>
          <p:nvPr/>
        </p:nvSpPr>
        <p:spPr>
          <a:xfrm>
            <a:off x="9509334" y="5168503"/>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0.98</a:t>
            </a:r>
            <a:endParaRPr lang="en-US" sz="1700" dirty="0"/>
          </a:p>
        </p:txBody>
      </p:sp>
      <p:sp>
        <p:nvSpPr>
          <p:cNvPr id="33" name="Text 30"/>
          <p:cNvSpPr/>
          <p:nvPr/>
        </p:nvSpPr>
        <p:spPr>
          <a:xfrm>
            <a:off x="11030476" y="5168503"/>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0.99</a:t>
            </a:r>
            <a:endParaRPr lang="en-US" sz="1700" dirty="0"/>
          </a:p>
        </p:txBody>
      </p:sp>
      <p:sp>
        <p:nvSpPr>
          <p:cNvPr id="34" name="Text 31"/>
          <p:cNvSpPr/>
          <p:nvPr/>
        </p:nvSpPr>
        <p:spPr>
          <a:xfrm>
            <a:off x="12551619" y="5168503"/>
            <a:ext cx="108227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99.35</a:t>
            </a:r>
            <a:endParaRPr lang="en-US" sz="1700" dirty="0"/>
          </a:p>
        </p:txBody>
      </p:sp>
      <p:sp>
        <p:nvSpPr>
          <p:cNvPr id="35" name="Shape 32"/>
          <p:cNvSpPr/>
          <p:nvPr/>
        </p:nvSpPr>
        <p:spPr>
          <a:xfrm>
            <a:off x="6245712" y="6002893"/>
            <a:ext cx="7605713" cy="972503"/>
          </a:xfrm>
          <a:prstGeom prst="rect">
            <a:avLst/>
          </a:prstGeom>
          <a:solidFill>
            <a:srgbClr val="000000">
              <a:alpha val="4000"/>
            </a:srgbClr>
          </a:solidFill>
          <a:ln/>
        </p:spPr>
      </p:sp>
      <p:sp>
        <p:nvSpPr>
          <p:cNvPr id="36" name="Text 33"/>
          <p:cNvSpPr/>
          <p:nvPr/>
        </p:nvSpPr>
        <p:spPr>
          <a:xfrm>
            <a:off x="6463239" y="6141006"/>
            <a:ext cx="1082278" cy="696278"/>
          </a:xfrm>
          <a:prstGeom prst="rect">
            <a:avLst/>
          </a:prstGeom>
          <a:noFill/>
          <a:ln/>
        </p:spPr>
        <p:txBody>
          <a:bodyPr wrap="squar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Gradient Boosting</a:t>
            </a:r>
            <a:endParaRPr lang="en-US" sz="1700" dirty="0"/>
          </a:p>
        </p:txBody>
      </p:sp>
      <p:sp>
        <p:nvSpPr>
          <p:cNvPr id="37" name="Text 34"/>
          <p:cNvSpPr/>
          <p:nvPr/>
        </p:nvSpPr>
        <p:spPr>
          <a:xfrm>
            <a:off x="7988191" y="6141006"/>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0.86</a:t>
            </a:r>
            <a:endParaRPr lang="en-US" sz="1700" dirty="0"/>
          </a:p>
        </p:txBody>
      </p:sp>
      <p:sp>
        <p:nvSpPr>
          <p:cNvPr id="38" name="Text 35"/>
          <p:cNvSpPr/>
          <p:nvPr/>
        </p:nvSpPr>
        <p:spPr>
          <a:xfrm>
            <a:off x="9509334" y="6141006"/>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0.70</a:t>
            </a:r>
            <a:endParaRPr lang="en-US" sz="1700" dirty="0"/>
          </a:p>
        </p:txBody>
      </p:sp>
      <p:sp>
        <p:nvSpPr>
          <p:cNvPr id="39" name="Text 36"/>
          <p:cNvSpPr/>
          <p:nvPr/>
        </p:nvSpPr>
        <p:spPr>
          <a:xfrm>
            <a:off x="11030476" y="6141006"/>
            <a:ext cx="107846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0.77</a:t>
            </a:r>
            <a:endParaRPr lang="en-US" sz="1700" dirty="0"/>
          </a:p>
        </p:txBody>
      </p:sp>
      <p:sp>
        <p:nvSpPr>
          <p:cNvPr id="40" name="Text 37"/>
          <p:cNvSpPr/>
          <p:nvPr/>
        </p:nvSpPr>
        <p:spPr>
          <a:xfrm>
            <a:off x="12551619" y="6141006"/>
            <a:ext cx="1082278" cy="348139"/>
          </a:xfrm>
          <a:prstGeom prst="rect">
            <a:avLst/>
          </a:prstGeom>
          <a:noFill/>
          <a:ln/>
        </p:spPr>
        <p:txBody>
          <a:bodyPr wrap="none" lIns="0" tIns="0" rIns="0" bIns="0" rtlCol="0" anchor="t"/>
          <a:lstStyle/>
          <a:p>
            <a:pPr marL="0" indent="0">
              <a:lnSpc>
                <a:spcPts val="2700"/>
              </a:lnSpc>
              <a:buNone/>
            </a:pPr>
            <a:r>
              <a:rPr lang="en-US" sz="1700" dirty="0">
                <a:solidFill>
                  <a:srgbClr val="E0E4E6"/>
                </a:solidFill>
                <a:latin typeface="Barlow" pitchFamily="34" charset="0"/>
                <a:ea typeface="Barlow" pitchFamily="34" charset="-122"/>
                <a:cs typeface="Barlow" pitchFamily="34" charset="-120"/>
              </a:rPr>
              <a:t>85.39</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59631" y="676156"/>
            <a:ext cx="8600837" cy="682228"/>
          </a:xfrm>
          <a:prstGeom prst="rect">
            <a:avLst/>
          </a:prstGeom>
          <a:noFill/>
          <a:ln/>
        </p:spPr>
        <p:txBody>
          <a:bodyPr wrap="none" lIns="0" tIns="0" rIns="0" bIns="0" rtlCol="0" anchor="t"/>
          <a:lstStyle/>
          <a:p>
            <a:pPr marL="0" indent="0">
              <a:lnSpc>
                <a:spcPts val="5350"/>
              </a:lnSpc>
              <a:buNone/>
            </a:pPr>
            <a:r>
              <a:rPr lang="en-US" sz="4250" b="1" dirty="0">
                <a:solidFill>
                  <a:srgbClr val="F0FCFF"/>
                </a:solidFill>
                <a:latin typeface="Spline Sans Bold" pitchFamily="34" charset="0"/>
                <a:ea typeface="Spline Sans Bold" pitchFamily="34" charset="-122"/>
                <a:cs typeface="Spline Sans Bold" pitchFamily="34" charset="-120"/>
              </a:rPr>
              <a:t>Discussion of Model Performance</a:t>
            </a:r>
            <a:endParaRPr lang="en-US" sz="4250" dirty="0"/>
          </a:p>
        </p:txBody>
      </p:sp>
      <p:sp>
        <p:nvSpPr>
          <p:cNvPr id="3" name="Shape 1"/>
          <p:cNvSpPr/>
          <p:nvPr/>
        </p:nvSpPr>
        <p:spPr>
          <a:xfrm>
            <a:off x="859631" y="2125742"/>
            <a:ext cx="552569" cy="552569"/>
          </a:xfrm>
          <a:prstGeom prst="roundRect">
            <a:avLst>
              <a:gd name="adj" fmla="val 66677"/>
            </a:avLst>
          </a:prstGeom>
          <a:solidFill>
            <a:srgbClr val="0A081B"/>
          </a:solidFill>
          <a:ln w="30480">
            <a:solidFill>
              <a:srgbClr val="16FFBB"/>
            </a:solidFill>
            <a:prstDash val="solid"/>
          </a:ln>
        </p:spPr>
      </p:sp>
      <p:sp>
        <p:nvSpPr>
          <p:cNvPr id="4" name="Text 2"/>
          <p:cNvSpPr/>
          <p:nvPr/>
        </p:nvSpPr>
        <p:spPr>
          <a:xfrm>
            <a:off x="1065014" y="2238256"/>
            <a:ext cx="141684" cy="327541"/>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5" name="Text 3"/>
          <p:cNvSpPr/>
          <p:nvPr/>
        </p:nvSpPr>
        <p:spPr>
          <a:xfrm>
            <a:off x="1657707" y="2125742"/>
            <a:ext cx="2729151" cy="341114"/>
          </a:xfrm>
          <a:prstGeom prst="rect">
            <a:avLst/>
          </a:prstGeom>
          <a:noFill/>
          <a:ln/>
        </p:spPr>
        <p:txBody>
          <a:bodyPr wrap="none" lIns="0" tIns="0" rIns="0" bIns="0" rtlCol="0" anchor="t"/>
          <a:lstStyle/>
          <a:p>
            <a:pPr marL="0" indent="0">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Random Forest</a:t>
            </a:r>
            <a:endParaRPr lang="en-US" sz="2100" dirty="0"/>
          </a:p>
        </p:txBody>
      </p:sp>
      <p:sp>
        <p:nvSpPr>
          <p:cNvPr id="6" name="Text 4"/>
          <p:cNvSpPr/>
          <p:nvPr/>
        </p:nvSpPr>
        <p:spPr>
          <a:xfrm>
            <a:off x="1657707" y="2614136"/>
            <a:ext cx="5534739" cy="1964531"/>
          </a:xfrm>
          <a:prstGeom prst="rect">
            <a:avLst/>
          </a:prstGeom>
          <a:noFill/>
          <a:ln/>
        </p:spPr>
        <p:txBody>
          <a:bodyPr wrap="square" lIns="0" tIns="0" rIns="0" bIns="0" rtlCol="0" anchor="t"/>
          <a:lstStyle/>
          <a:p>
            <a:pPr marL="0" indent="0">
              <a:lnSpc>
                <a:spcPts val="3050"/>
              </a:lnSpc>
              <a:buNone/>
            </a:pPr>
            <a:r>
              <a:rPr lang="en-US" sz="1900" dirty="0">
                <a:solidFill>
                  <a:srgbClr val="E0E4E6"/>
                </a:solidFill>
                <a:latin typeface="Barlow" pitchFamily="34" charset="0"/>
                <a:ea typeface="Barlow" pitchFamily="34" charset="-122"/>
                <a:cs typeface="Barlow" pitchFamily="34" charset="-120"/>
              </a:rPr>
              <a:t>Random Forest consistently emerged as the top-performing model across multiple metrics, achieving high accuracy, precision, recall, and F1-score. This suggests that it effectively captured complex relationships within the data.</a:t>
            </a:r>
            <a:endParaRPr lang="en-US" sz="1900" dirty="0"/>
          </a:p>
        </p:txBody>
      </p:sp>
      <p:sp>
        <p:nvSpPr>
          <p:cNvPr id="7" name="Shape 5"/>
          <p:cNvSpPr/>
          <p:nvPr/>
        </p:nvSpPr>
        <p:spPr>
          <a:xfrm>
            <a:off x="7437953" y="2125742"/>
            <a:ext cx="552569" cy="552569"/>
          </a:xfrm>
          <a:prstGeom prst="roundRect">
            <a:avLst>
              <a:gd name="adj" fmla="val 66677"/>
            </a:avLst>
          </a:prstGeom>
          <a:solidFill>
            <a:srgbClr val="0A081B"/>
          </a:solidFill>
          <a:ln w="30480">
            <a:solidFill>
              <a:srgbClr val="29DDDA"/>
            </a:solidFill>
            <a:prstDash val="solid"/>
          </a:ln>
        </p:spPr>
      </p:sp>
      <p:sp>
        <p:nvSpPr>
          <p:cNvPr id="8" name="Text 6"/>
          <p:cNvSpPr/>
          <p:nvPr/>
        </p:nvSpPr>
        <p:spPr>
          <a:xfrm>
            <a:off x="7623215" y="2238256"/>
            <a:ext cx="182047" cy="327541"/>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9" name="Text 7"/>
          <p:cNvSpPr/>
          <p:nvPr/>
        </p:nvSpPr>
        <p:spPr>
          <a:xfrm>
            <a:off x="8236029" y="2125742"/>
            <a:ext cx="2729151" cy="341114"/>
          </a:xfrm>
          <a:prstGeom prst="rect">
            <a:avLst/>
          </a:prstGeom>
          <a:noFill/>
          <a:ln/>
        </p:spPr>
        <p:txBody>
          <a:bodyPr wrap="none" lIns="0" tIns="0" rIns="0" bIns="0" rtlCol="0" anchor="t"/>
          <a:lstStyle/>
          <a:p>
            <a:pPr marL="0" indent="0">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KNN</a:t>
            </a:r>
            <a:endParaRPr lang="en-US" sz="2100" dirty="0"/>
          </a:p>
        </p:txBody>
      </p:sp>
      <p:sp>
        <p:nvSpPr>
          <p:cNvPr id="10" name="Text 8"/>
          <p:cNvSpPr/>
          <p:nvPr/>
        </p:nvSpPr>
        <p:spPr>
          <a:xfrm>
            <a:off x="8236029" y="2614136"/>
            <a:ext cx="5534739" cy="1571625"/>
          </a:xfrm>
          <a:prstGeom prst="rect">
            <a:avLst/>
          </a:prstGeom>
          <a:noFill/>
          <a:ln/>
        </p:spPr>
        <p:txBody>
          <a:bodyPr wrap="square" lIns="0" tIns="0" rIns="0" bIns="0" rtlCol="0" anchor="t"/>
          <a:lstStyle/>
          <a:p>
            <a:pPr marL="0" indent="0">
              <a:lnSpc>
                <a:spcPts val="3050"/>
              </a:lnSpc>
              <a:buNone/>
            </a:pPr>
            <a:r>
              <a:rPr lang="en-US" sz="1900" dirty="0">
                <a:solidFill>
                  <a:srgbClr val="E0E4E6"/>
                </a:solidFill>
                <a:latin typeface="Barlow" pitchFamily="34" charset="0"/>
                <a:ea typeface="Barlow" pitchFamily="34" charset="-122"/>
                <a:cs typeface="Barlow" pitchFamily="34" charset="-120"/>
              </a:rPr>
              <a:t>Despite its simplicity, KNN demonstrated strong performance, highlighting its suitability for this dataset. Its ability to capture local patterns contributed to its effectiveness.</a:t>
            </a:r>
            <a:endParaRPr lang="en-US" sz="1900" dirty="0"/>
          </a:p>
        </p:txBody>
      </p:sp>
      <p:sp>
        <p:nvSpPr>
          <p:cNvPr id="11" name="Shape 9"/>
          <p:cNvSpPr/>
          <p:nvPr/>
        </p:nvSpPr>
        <p:spPr>
          <a:xfrm>
            <a:off x="859631" y="5100399"/>
            <a:ext cx="552569" cy="552569"/>
          </a:xfrm>
          <a:prstGeom prst="roundRect">
            <a:avLst>
              <a:gd name="adj" fmla="val 66677"/>
            </a:avLst>
          </a:prstGeom>
          <a:solidFill>
            <a:srgbClr val="0A081B"/>
          </a:solidFill>
          <a:ln w="30480">
            <a:solidFill>
              <a:srgbClr val="37A7E7"/>
            </a:solidFill>
            <a:prstDash val="solid"/>
          </a:ln>
        </p:spPr>
      </p:sp>
      <p:sp>
        <p:nvSpPr>
          <p:cNvPr id="12" name="Text 10"/>
          <p:cNvSpPr/>
          <p:nvPr/>
        </p:nvSpPr>
        <p:spPr>
          <a:xfrm>
            <a:off x="1040011" y="5212913"/>
            <a:ext cx="191810" cy="327541"/>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13" name="Text 11"/>
          <p:cNvSpPr/>
          <p:nvPr/>
        </p:nvSpPr>
        <p:spPr>
          <a:xfrm>
            <a:off x="1657707" y="5100399"/>
            <a:ext cx="4013478" cy="341114"/>
          </a:xfrm>
          <a:prstGeom prst="rect">
            <a:avLst/>
          </a:prstGeom>
          <a:noFill/>
          <a:ln/>
        </p:spPr>
        <p:txBody>
          <a:bodyPr wrap="none" lIns="0" tIns="0" rIns="0" bIns="0" rtlCol="0" anchor="t"/>
          <a:lstStyle/>
          <a:p>
            <a:pPr marL="0" indent="0">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XGBoost and Gradient Boosting</a:t>
            </a:r>
            <a:endParaRPr lang="en-US" sz="2100" dirty="0"/>
          </a:p>
        </p:txBody>
      </p:sp>
      <p:sp>
        <p:nvSpPr>
          <p:cNvPr id="14" name="Text 12"/>
          <p:cNvSpPr/>
          <p:nvPr/>
        </p:nvSpPr>
        <p:spPr>
          <a:xfrm>
            <a:off x="1657707" y="5588794"/>
            <a:ext cx="5534739" cy="1964531"/>
          </a:xfrm>
          <a:prstGeom prst="rect">
            <a:avLst/>
          </a:prstGeom>
          <a:noFill/>
          <a:ln/>
        </p:spPr>
        <p:txBody>
          <a:bodyPr wrap="square" lIns="0" tIns="0" rIns="0" bIns="0" rtlCol="0" anchor="t"/>
          <a:lstStyle/>
          <a:p>
            <a:pPr marL="0" indent="0">
              <a:lnSpc>
                <a:spcPts val="3050"/>
              </a:lnSpc>
              <a:buNone/>
            </a:pPr>
            <a:r>
              <a:rPr lang="en-US" sz="1900" dirty="0">
                <a:solidFill>
                  <a:srgbClr val="E0E4E6"/>
                </a:solidFill>
                <a:latin typeface="Barlow" pitchFamily="34" charset="0"/>
                <a:ea typeface="Barlow" pitchFamily="34" charset="-122"/>
                <a:cs typeface="Barlow" pitchFamily="34" charset="-120"/>
              </a:rPr>
              <a:t>These advanced ensemble techniques exhibited good performance, but they faced challenges in handling the complexity of the dataset. Further exploration of hyperparameter tuning and feature engineering might improve their results.</a:t>
            </a:r>
            <a:endParaRPr lang="en-US" sz="1900" dirty="0"/>
          </a:p>
        </p:txBody>
      </p:sp>
      <p:sp>
        <p:nvSpPr>
          <p:cNvPr id="15" name="Shape 13"/>
          <p:cNvSpPr/>
          <p:nvPr/>
        </p:nvSpPr>
        <p:spPr>
          <a:xfrm>
            <a:off x="7437953" y="5100399"/>
            <a:ext cx="552569" cy="552569"/>
          </a:xfrm>
          <a:prstGeom prst="roundRect">
            <a:avLst>
              <a:gd name="adj" fmla="val 66677"/>
            </a:avLst>
          </a:prstGeom>
          <a:solidFill>
            <a:srgbClr val="0A081B"/>
          </a:solidFill>
          <a:ln w="30480">
            <a:solidFill>
              <a:srgbClr val="091231"/>
            </a:solidFill>
            <a:prstDash val="solid"/>
          </a:ln>
        </p:spPr>
      </p:sp>
      <p:sp>
        <p:nvSpPr>
          <p:cNvPr id="16" name="Text 14"/>
          <p:cNvSpPr/>
          <p:nvPr/>
        </p:nvSpPr>
        <p:spPr>
          <a:xfrm>
            <a:off x="7621667" y="5212913"/>
            <a:ext cx="185023" cy="327541"/>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4</a:t>
            </a:r>
            <a:endParaRPr lang="en-US" sz="2550" dirty="0"/>
          </a:p>
        </p:txBody>
      </p:sp>
      <p:sp>
        <p:nvSpPr>
          <p:cNvPr id="17" name="Text 15"/>
          <p:cNvSpPr/>
          <p:nvPr/>
        </p:nvSpPr>
        <p:spPr>
          <a:xfrm>
            <a:off x="8236029" y="5100399"/>
            <a:ext cx="2729151" cy="341114"/>
          </a:xfrm>
          <a:prstGeom prst="rect">
            <a:avLst/>
          </a:prstGeom>
          <a:noFill/>
          <a:ln/>
        </p:spPr>
        <p:txBody>
          <a:bodyPr wrap="none" lIns="0" tIns="0" rIns="0" bIns="0" rtlCol="0" anchor="t"/>
          <a:lstStyle/>
          <a:p>
            <a:pPr marL="0" indent="0">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Logistic Regression</a:t>
            </a:r>
            <a:endParaRPr lang="en-US" sz="2100" dirty="0"/>
          </a:p>
        </p:txBody>
      </p:sp>
      <p:sp>
        <p:nvSpPr>
          <p:cNvPr id="18" name="Text 16"/>
          <p:cNvSpPr/>
          <p:nvPr/>
        </p:nvSpPr>
        <p:spPr>
          <a:xfrm>
            <a:off x="8236029" y="5588794"/>
            <a:ext cx="5534739" cy="1964531"/>
          </a:xfrm>
          <a:prstGeom prst="rect">
            <a:avLst/>
          </a:prstGeom>
          <a:noFill/>
          <a:ln/>
        </p:spPr>
        <p:txBody>
          <a:bodyPr wrap="square" lIns="0" tIns="0" rIns="0" bIns="0" rtlCol="0" anchor="t"/>
          <a:lstStyle/>
          <a:p>
            <a:pPr marL="0" indent="0">
              <a:lnSpc>
                <a:spcPts val="3050"/>
              </a:lnSpc>
              <a:buNone/>
            </a:pPr>
            <a:r>
              <a:rPr lang="en-US" sz="1900" dirty="0">
                <a:solidFill>
                  <a:srgbClr val="E0E4E6"/>
                </a:solidFill>
                <a:latin typeface="Barlow" pitchFamily="34" charset="0"/>
                <a:ea typeface="Barlow" pitchFamily="34" charset="-122"/>
                <a:cs typeface="Barlow" pitchFamily="34" charset="-120"/>
              </a:rPr>
              <a:t>While Logistic Regression performed well in terms of accuracy, its recall was lower compared to other models. This indicates a potential bias in identifying true positive cases, highlighting the need for further optimization.</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553"/>
          </a:xfrm>
          <a:prstGeom prst="rect">
            <a:avLst/>
          </a:prstGeom>
        </p:spPr>
      </p:pic>
      <p:sp>
        <p:nvSpPr>
          <p:cNvPr id="3" name="Text 0"/>
          <p:cNvSpPr/>
          <p:nvPr/>
        </p:nvSpPr>
        <p:spPr>
          <a:xfrm>
            <a:off x="6197441" y="558641"/>
            <a:ext cx="7721918" cy="1128713"/>
          </a:xfrm>
          <a:prstGeom prst="rect">
            <a:avLst/>
          </a:prstGeom>
          <a:noFill/>
          <a:ln/>
        </p:spPr>
        <p:txBody>
          <a:bodyPr wrap="square" lIns="0" tIns="0" rIns="0" bIns="0" rtlCol="0" anchor="t"/>
          <a:lstStyle/>
          <a:p>
            <a:pPr marL="0" indent="0">
              <a:lnSpc>
                <a:spcPts val="4400"/>
              </a:lnSpc>
              <a:buNone/>
            </a:pPr>
            <a:r>
              <a:rPr lang="en-US" sz="3550" b="1" dirty="0">
                <a:solidFill>
                  <a:srgbClr val="F0FCFF"/>
                </a:solidFill>
                <a:latin typeface="Spline Sans Bold" pitchFamily="34" charset="0"/>
                <a:ea typeface="Spline Sans Bold" pitchFamily="34" charset="-122"/>
                <a:cs typeface="Spline Sans Bold" pitchFamily="34" charset="-120"/>
              </a:rPr>
              <a:t>Conclusion and Future Research Directions</a:t>
            </a:r>
            <a:endParaRPr lang="en-US" sz="3550" dirty="0"/>
          </a:p>
        </p:txBody>
      </p:sp>
      <p:pic>
        <p:nvPicPr>
          <p:cNvPr id="4" name="Image 1" descr="preencoded.png"/>
          <p:cNvPicPr>
            <a:picLocks noChangeAspect="1"/>
          </p:cNvPicPr>
          <p:nvPr/>
        </p:nvPicPr>
        <p:blipFill>
          <a:blip r:embed="rId4"/>
          <a:stretch>
            <a:fillRect/>
          </a:stretch>
        </p:blipFill>
        <p:spPr>
          <a:xfrm>
            <a:off x="6197441" y="1992035"/>
            <a:ext cx="1015722" cy="1784985"/>
          </a:xfrm>
          <a:prstGeom prst="rect">
            <a:avLst/>
          </a:prstGeom>
        </p:spPr>
      </p:pic>
      <p:sp>
        <p:nvSpPr>
          <p:cNvPr id="5" name="Text 1"/>
          <p:cNvSpPr/>
          <p:nvPr/>
        </p:nvSpPr>
        <p:spPr>
          <a:xfrm>
            <a:off x="7517844" y="2195155"/>
            <a:ext cx="2849880" cy="282178"/>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Ensemble Models Effective</a:t>
            </a:r>
            <a:endParaRPr lang="en-US" sz="1750" dirty="0"/>
          </a:p>
        </p:txBody>
      </p:sp>
      <p:sp>
        <p:nvSpPr>
          <p:cNvPr id="6" name="Text 2"/>
          <p:cNvSpPr/>
          <p:nvPr/>
        </p:nvSpPr>
        <p:spPr>
          <a:xfrm>
            <a:off x="7517844" y="2599134"/>
            <a:ext cx="6401514" cy="974765"/>
          </a:xfrm>
          <a:prstGeom prst="rect">
            <a:avLst/>
          </a:prstGeom>
          <a:noFill/>
          <a:ln/>
        </p:spPr>
        <p:txBody>
          <a:bodyPr wrap="squar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Our findings suggest that ensemble models like Random Forest excel in handling the intricate relationships and factors contributing to mental health in the tech industry.</a:t>
            </a:r>
            <a:endParaRPr lang="en-US" sz="1550" dirty="0"/>
          </a:p>
        </p:txBody>
      </p:sp>
      <p:pic>
        <p:nvPicPr>
          <p:cNvPr id="7" name="Image 2" descr="preencoded.png"/>
          <p:cNvPicPr>
            <a:picLocks noChangeAspect="1"/>
          </p:cNvPicPr>
          <p:nvPr/>
        </p:nvPicPr>
        <p:blipFill>
          <a:blip r:embed="rId5"/>
          <a:stretch>
            <a:fillRect/>
          </a:stretch>
        </p:blipFill>
        <p:spPr>
          <a:xfrm>
            <a:off x="6197441" y="3777020"/>
            <a:ext cx="1015722" cy="1784985"/>
          </a:xfrm>
          <a:prstGeom prst="rect">
            <a:avLst/>
          </a:prstGeom>
        </p:spPr>
      </p:pic>
      <p:sp>
        <p:nvSpPr>
          <p:cNvPr id="8" name="Text 3"/>
          <p:cNvSpPr/>
          <p:nvPr/>
        </p:nvSpPr>
        <p:spPr>
          <a:xfrm>
            <a:off x="7517844" y="3980140"/>
            <a:ext cx="2920008" cy="282178"/>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Simpler Models Insufficient</a:t>
            </a:r>
            <a:endParaRPr lang="en-US" sz="1750" dirty="0"/>
          </a:p>
        </p:txBody>
      </p:sp>
      <p:sp>
        <p:nvSpPr>
          <p:cNvPr id="9" name="Text 4"/>
          <p:cNvSpPr/>
          <p:nvPr/>
        </p:nvSpPr>
        <p:spPr>
          <a:xfrm>
            <a:off x="7517844" y="4384119"/>
            <a:ext cx="6401514" cy="974765"/>
          </a:xfrm>
          <a:prstGeom prst="rect">
            <a:avLst/>
          </a:prstGeom>
          <a:noFill/>
          <a:ln/>
        </p:spPr>
        <p:txBody>
          <a:bodyPr wrap="squar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The complex nature of mental health and its interplay with work-related factors requires sophisticated models to effectively capture these nuances.</a:t>
            </a:r>
            <a:endParaRPr lang="en-US" sz="1550" dirty="0"/>
          </a:p>
        </p:txBody>
      </p:sp>
      <p:pic>
        <p:nvPicPr>
          <p:cNvPr id="10" name="Image 3" descr="preencoded.png"/>
          <p:cNvPicPr>
            <a:picLocks noChangeAspect="1"/>
          </p:cNvPicPr>
          <p:nvPr/>
        </p:nvPicPr>
        <p:blipFill>
          <a:blip r:embed="rId6"/>
          <a:stretch>
            <a:fillRect/>
          </a:stretch>
        </p:blipFill>
        <p:spPr>
          <a:xfrm>
            <a:off x="6197441" y="5562005"/>
            <a:ext cx="1015722" cy="2109907"/>
          </a:xfrm>
          <a:prstGeom prst="rect">
            <a:avLst/>
          </a:prstGeom>
        </p:spPr>
      </p:pic>
      <p:sp>
        <p:nvSpPr>
          <p:cNvPr id="11" name="Text 5"/>
          <p:cNvSpPr/>
          <p:nvPr/>
        </p:nvSpPr>
        <p:spPr>
          <a:xfrm>
            <a:off x="7517844" y="5765125"/>
            <a:ext cx="2257306" cy="282178"/>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Future Research</a:t>
            </a:r>
            <a:endParaRPr lang="en-US" sz="1750" dirty="0"/>
          </a:p>
        </p:txBody>
      </p:sp>
      <p:sp>
        <p:nvSpPr>
          <p:cNvPr id="12" name="Text 6"/>
          <p:cNvSpPr/>
          <p:nvPr/>
        </p:nvSpPr>
        <p:spPr>
          <a:xfrm>
            <a:off x="7517844" y="6169104"/>
            <a:ext cx="6401514" cy="1299686"/>
          </a:xfrm>
          <a:prstGeom prst="rect">
            <a:avLst/>
          </a:prstGeom>
          <a:noFill/>
          <a:ln/>
        </p:spPr>
        <p:txBody>
          <a:bodyPr wrap="square" lIns="0" tIns="0" rIns="0" bIns="0" rtlCol="0" anchor="t"/>
          <a:lstStyle/>
          <a:p>
            <a:pPr marL="0" indent="0" algn="l">
              <a:lnSpc>
                <a:spcPts val="2550"/>
              </a:lnSpc>
              <a:buNone/>
            </a:pPr>
            <a:r>
              <a:rPr lang="en-US" sz="1550" dirty="0">
                <a:solidFill>
                  <a:srgbClr val="E0E4E6"/>
                </a:solidFill>
                <a:latin typeface="Barlow" pitchFamily="34" charset="0"/>
                <a:ea typeface="Barlow" pitchFamily="34" charset="-122"/>
                <a:cs typeface="Barlow" pitchFamily="34" charset="-120"/>
              </a:rPr>
              <a:t>Future research should focus on exploring other advanced ensemble models, deep learning techniques, and feature engineering to further enhance prediction accuracy and understanding of mental health in the tech industry.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858</Words>
  <Application>Microsoft Office PowerPoint</Application>
  <PresentationFormat>Custom</PresentationFormat>
  <Paragraphs>127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Spline Sans Bold</vt:lpstr>
      <vt:lpstr>Barlow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rabi</dc:creator>
  <cp:lastModifiedBy>abhaya rauniyar</cp:lastModifiedBy>
  <cp:revision>2</cp:revision>
  <dcterms:created xsi:type="dcterms:W3CDTF">2024-10-15T18:47:23Z</dcterms:created>
  <dcterms:modified xsi:type="dcterms:W3CDTF">2024-10-15T19:07:33Z</dcterms:modified>
</cp:coreProperties>
</file>